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46" r:id="rId2"/>
    <p:sldMasterId id="2147483827" r:id="rId3"/>
  </p:sldMasterIdLst>
  <p:notesMasterIdLst>
    <p:notesMasterId r:id="rId27"/>
  </p:notesMasterIdLst>
  <p:handoutMasterIdLst>
    <p:handoutMasterId r:id="rId28"/>
  </p:handoutMasterIdLst>
  <p:sldIdLst>
    <p:sldId id="871" r:id="rId4"/>
    <p:sldId id="988" r:id="rId5"/>
    <p:sldId id="982" r:id="rId6"/>
    <p:sldId id="994" r:id="rId7"/>
    <p:sldId id="995" r:id="rId8"/>
    <p:sldId id="940" r:id="rId9"/>
    <p:sldId id="986" r:id="rId10"/>
    <p:sldId id="983" r:id="rId11"/>
    <p:sldId id="1020" r:id="rId12"/>
    <p:sldId id="976" r:id="rId13"/>
    <p:sldId id="991" r:id="rId14"/>
    <p:sldId id="990" r:id="rId15"/>
    <p:sldId id="978" r:id="rId16"/>
    <p:sldId id="1021" r:id="rId17"/>
    <p:sldId id="1005" r:id="rId18"/>
    <p:sldId id="1006" r:id="rId19"/>
    <p:sldId id="1012" r:id="rId20"/>
    <p:sldId id="1014" r:id="rId21"/>
    <p:sldId id="1016" r:id="rId22"/>
    <p:sldId id="1008" r:id="rId23"/>
    <p:sldId id="1018" r:id="rId24"/>
    <p:sldId id="1019" r:id="rId25"/>
    <p:sldId id="987" r:id="rId2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33CC"/>
    <a:srgbClr val="FF66CC"/>
    <a:srgbClr val="FF99CC"/>
    <a:srgbClr val="FF3300"/>
    <a:srgbClr val="000099"/>
    <a:srgbClr val="FF6600"/>
    <a:srgbClr val="FF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77" autoAdjust="0"/>
    <p:restoredTop sz="75473" autoAdjust="0"/>
  </p:normalViewPr>
  <p:slideViewPr>
    <p:cSldViewPr snapToGrid="0">
      <p:cViewPr varScale="1">
        <p:scale>
          <a:sx n="104" d="100"/>
          <a:sy n="104" d="100"/>
        </p:scale>
        <p:origin x="132" y="4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 xmlns:a16="http://schemas.microsoft.com/office/drawing/2014/main" id="{A667218B-2169-1144-B296-1C225E2136FE}"/>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 xmlns:a16="http://schemas.microsoft.com/office/drawing/2014/main" id="{2FBBD1B0-77CF-8847-A834-0D302EE0E6C7}"/>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E3C6EC31-4867-AC47-B78E-F9BF39F87417}" type="datetimeFigureOut">
              <a:rPr kumimoji="1" lang="ja-JP" altLang="en-US" smtClean="0"/>
              <a:t>2021/3/2</a:t>
            </a:fld>
            <a:endParaRPr kumimoji="1" lang="ja-JP" altLang="en-US"/>
          </a:p>
        </p:txBody>
      </p:sp>
      <p:sp>
        <p:nvSpPr>
          <p:cNvPr id="4" name="フッター プレースホルダー 3">
            <a:extLst>
              <a:ext uri="{FF2B5EF4-FFF2-40B4-BE49-F238E27FC236}">
                <a16:creationId xmlns="" xmlns:a16="http://schemas.microsoft.com/office/drawing/2014/main" id="{2D0FCD32-D739-D647-BB5A-05507DD00FE5}"/>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 xmlns:a16="http://schemas.microsoft.com/office/drawing/2014/main" id="{DEE97D48-EDF0-9C4C-AB01-E254B87DD257}"/>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0A598541-F97D-9C43-9E67-E7DB86501C5C}" type="slidenum">
              <a:rPr kumimoji="1" lang="ja-JP" altLang="en-US" smtClean="0"/>
              <a:t>‹#›</a:t>
            </a:fld>
            <a:endParaRPr kumimoji="1" lang="ja-JP" altLang="en-US"/>
          </a:p>
        </p:txBody>
      </p:sp>
    </p:spTree>
    <p:extLst>
      <p:ext uri="{BB962C8B-B14F-4D97-AF65-F5344CB8AC3E}">
        <p14:creationId xmlns:p14="http://schemas.microsoft.com/office/powerpoint/2010/main" val="1027891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36" tIns="46118" rIns="92236" bIns="46118" rtlCol="0"/>
          <a:lstStyle>
            <a:lvl1pPr algn="r">
              <a:defRPr sz="1200"/>
            </a:lvl1pPr>
          </a:lstStyle>
          <a:p>
            <a:fld id="{709C78F5-8A7B-4F78-ADD9-821B88F79CC8}" type="datetimeFigureOut">
              <a:rPr kumimoji="1" lang="ja-JP" altLang="en-US" smtClean="0"/>
              <a:t>2021/3/2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36" tIns="46118" rIns="92236" bIns="46118" rtlCol="0" anchor="b"/>
          <a:lstStyle>
            <a:lvl1pPr algn="r">
              <a:defRPr sz="1200"/>
            </a:lvl1pPr>
          </a:lstStyle>
          <a:p>
            <a:fld id="{AC7FCCAB-24D8-4677-B89E-6E39500E7C95}" type="slidenum">
              <a:rPr kumimoji="1" lang="ja-JP" altLang="en-US" smtClean="0"/>
              <a:t>‹#›</a:t>
            </a:fld>
            <a:endParaRPr kumimoji="1" lang="ja-JP" altLang="en-US"/>
          </a:p>
        </p:txBody>
      </p:sp>
    </p:spTree>
    <p:extLst>
      <p:ext uri="{BB962C8B-B14F-4D97-AF65-F5344CB8AC3E}">
        <p14:creationId xmlns:p14="http://schemas.microsoft.com/office/powerpoint/2010/main" val="8768179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新入生の皆様，ご入学おめでとうございます．この時間は</a:t>
            </a:r>
            <a:r>
              <a:rPr kumimoji="1" lang="ja-JP" altLang="en-US" dirty="0" smtClean="0"/>
              <a:t>，「</a:t>
            </a:r>
            <a:r>
              <a:rPr lang="ja-JP" altLang="en-US" dirty="0" smtClean="0"/>
              <a:t>ビッグデータの時代</a:t>
            </a:r>
            <a:r>
              <a:rPr lang="ja-JP" altLang="en-US" sz="1600" dirty="0" smtClean="0"/>
              <a:t>データ科学を学ぼう」と題しまして</a:t>
            </a:r>
            <a:endParaRPr lang="en-US" altLang="ja-JP" sz="1600" dirty="0" smtClean="0"/>
          </a:p>
          <a:p>
            <a:r>
              <a:rPr kumimoji="1" lang="ja-JP" altLang="en-US" dirty="0" smtClean="0"/>
              <a:t>全学</a:t>
            </a:r>
            <a:r>
              <a:rPr kumimoji="1" lang="ja-JP" altLang="en-US" dirty="0"/>
              <a:t>共通教育でのデータ</a:t>
            </a:r>
            <a:r>
              <a:rPr kumimoji="1" lang="ja-JP" altLang="en-US" dirty="0" smtClean="0"/>
              <a:t>科学に</a:t>
            </a:r>
            <a:r>
              <a:rPr kumimoji="1" lang="ja-JP" altLang="en-US" dirty="0"/>
              <a:t>ついて説明いたします</a:t>
            </a:r>
            <a:endParaRPr kumimoji="1" lang="en-US" altLang="ja-JP" dirty="0"/>
          </a:p>
          <a:p>
            <a:r>
              <a:rPr kumimoji="1" lang="ja-JP" altLang="en-US" dirty="0"/>
              <a:t>私はデータ科学イノベーション教育研究センターの山本です．</a:t>
            </a:r>
          </a:p>
        </p:txBody>
      </p:sp>
      <p:sp>
        <p:nvSpPr>
          <p:cNvPr id="4" name="スライド番号プレースホルダー 3"/>
          <p:cNvSpPr>
            <a:spLocks noGrp="1"/>
          </p:cNvSpPr>
          <p:nvPr>
            <p:ph type="sldNum" sz="quarter" idx="10"/>
          </p:nvPr>
        </p:nvSpPr>
        <p:spPr/>
        <p:txBody>
          <a:bodyPr/>
          <a:lstStyle/>
          <a:p>
            <a:fld id="{AC7FCCAB-24D8-4677-B89E-6E39500E7C95}" type="slidenum">
              <a:rPr kumimoji="1" lang="ja-JP" altLang="en-US" smtClean="0"/>
              <a:t>1</a:t>
            </a:fld>
            <a:endParaRPr kumimoji="1" lang="ja-JP" altLang="en-US"/>
          </a:p>
        </p:txBody>
      </p:sp>
    </p:spTree>
    <p:extLst>
      <p:ext uri="{BB962C8B-B14F-4D97-AF65-F5344CB8AC3E}">
        <p14:creationId xmlns:p14="http://schemas.microsoft.com/office/powerpoint/2010/main" val="386564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特に最近では，データ科学と人工知能</a:t>
            </a:r>
            <a:r>
              <a:rPr kumimoji="1" lang="en-US" altLang="ja-JP" dirty="0"/>
              <a:t>AI</a:t>
            </a:r>
            <a:r>
              <a:rPr kumimoji="1" lang="ja-JP" altLang="en-US" dirty="0"/>
              <a:t>との密接な関連が注目されています．</a:t>
            </a:r>
            <a:endParaRPr kumimoji="1" lang="en-US" altLang="ja-JP" dirty="0"/>
          </a:p>
          <a:p>
            <a:r>
              <a:rPr kumimoji="1" lang="ja-JP" altLang="en-US" dirty="0"/>
              <a:t>昨今では，人間の話す言葉を認識する技術は身近になりましたが，京都大学で</a:t>
            </a:r>
            <a:r>
              <a:rPr kumimoji="1" lang="ja-JP" altLang="en-US" dirty="0" smtClean="0"/>
              <a:t>は</a:t>
            </a:r>
            <a:r>
              <a:rPr kumimoji="1" lang="en-US" altLang="ja-JP" dirty="0" smtClean="0"/>
              <a:t>10</a:t>
            </a:r>
            <a:r>
              <a:rPr kumimoji="1" lang="ja-JP" altLang="en-US" dirty="0" smtClean="0"/>
              <a:t>年前</a:t>
            </a:r>
            <a:r>
              <a:rPr kumimoji="1" lang="ja-JP" altLang="en-US" dirty="0"/>
              <a:t>にすでにその技術を実用化し</a:t>
            </a:r>
            <a:r>
              <a:rPr kumimoji="1" lang="ja-JP" altLang="en-US" dirty="0" smtClean="0"/>
              <a:t>，衆議院</a:t>
            </a:r>
            <a:r>
              <a:rPr kumimoji="1" lang="ja-JP" altLang="en-US" dirty="0"/>
              <a:t>の会議録作成システムに応用しています</a:t>
            </a:r>
            <a:r>
              <a:rPr kumimoji="1" lang="ja-JP" altLang="en-US" dirty="0" smtClean="0"/>
              <a:t>．</a:t>
            </a:r>
            <a:endParaRPr kumimoji="1" lang="en-US" altLang="ja-JP" dirty="0" smtClean="0"/>
          </a:p>
          <a:p>
            <a:r>
              <a:rPr kumimoji="1" lang="ja-JP" altLang="en-US" dirty="0" smtClean="0"/>
              <a:t>会議録はこのような速記文字という特殊な文字で作成され，そのあとに通常の文字に書き直されます．</a:t>
            </a:r>
            <a:endParaRPr kumimoji="1" lang="en-US" altLang="ja-JP" dirty="0" smtClean="0"/>
          </a:p>
          <a:p>
            <a:r>
              <a:rPr kumimoji="1" lang="ja-JP" altLang="en-US" dirty="0" smtClean="0"/>
              <a:t>衆議院の会議録作成システムでは，人間が話す言葉の音声データから直接，普通の文字で記録されます．</a:t>
            </a:r>
            <a:endParaRPr kumimoji="1" lang="en-US" altLang="ja-JP" dirty="0" smtClean="0"/>
          </a:p>
          <a:p>
            <a:r>
              <a:rPr kumimoji="1" lang="ja-JP" altLang="en-US" dirty="0" smtClean="0"/>
              <a:t>この技術の背景にあるのは，膨大な量の過去の音声データと議事録データです．</a:t>
            </a:r>
            <a:r>
              <a:rPr kumimoji="1" lang="ja-JP" altLang="en-US" dirty="0" smtClean="0"/>
              <a:t>そして統計学，情報学，そして</a:t>
            </a:r>
            <a:r>
              <a:rPr kumimoji="1" lang="ja-JP" altLang="en-US" dirty="0"/>
              <a:t>数学を</a:t>
            </a:r>
            <a:r>
              <a:rPr kumimoji="1" lang="ja-JP" altLang="en-US" dirty="0" smtClean="0"/>
              <a:t>融合することでシステムは設計されています</a:t>
            </a:r>
            <a:r>
              <a:rPr kumimoji="1" lang="ja-JP" altLang="en-US" dirty="0"/>
              <a:t>．</a:t>
            </a:r>
            <a:endParaRPr kumimoji="1" lang="en-US" altLang="ja-JP" dirty="0"/>
          </a:p>
          <a:p>
            <a:r>
              <a:rPr kumimoji="1" lang="ja-JP" altLang="en-US" dirty="0"/>
              <a:t>まさに本学のデータ科学そのものということになります．</a:t>
            </a:r>
            <a:endParaRPr kumimoji="1" lang="en-US" altLang="ja-JP" dirty="0"/>
          </a:p>
        </p:txBody>
      </p:sp>
      <p:sp>
        <p:nvSpPr>
          <p:cNvPr id="4" name="スライド番号プレースホルダー 3"/>
          <p:cNvSpPr>
            <a:spLocks noGrp="1"/>
          </p:cNvSpPr>
          <p:nvPr>
            <p:ph type="sldNum" sz="quarter" idx="10"/>
          </p:nvPr>
        </p:nvSpPr>
        <p:spPr/>
        <p:txBody>
          <a:bodyPr/>
          <a:lstStyle/>
          <a:p>
            <a:fld id="{AC7FCCAB-24D8-4677-B89E-6E39500E7C95}" type="slidenum">
              <a:rPr kumimoji="1" lang="ja-JP" altLang="en-US" smtClean="0"/>
              <a:t>10</a:t>
            </a:fld>
            <a:endParaRPr kumimoji="1" lang="ja-JP" altLang="en-US"/>
          </a:p>
        </p:txBody>
      </p:sp>
    </p:spTree>
    <p:extLst>
      <p:ext uri="{BB962C8B-B14F-4D97-AF65-F5344CB8AC3E}">
        <p14:creationId xmlns:p14="http://schemas.microsoft.com/office/powerpoint/2010/main" val="3819983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データ科学は今やビジネスの世界でも必須です．例えばスーパーマーケットやデパートで買い物をして，レジで支払いをするということは</a:t>
            </a:r>
            <a:endParaRPr kumimoji="1" lang="en-US" altLang="ja-JP" dirty="0"/>
          </a:p>
          <a:p>
            <a:r>
              <a:rPr kumimoji="1" lang="ja-JP" altLang="en-US" dirty="0"/>
              <a:t>そのお店に購買データを渡していることにもなります．お店の方は，膨大な購買データを分析し，よく売れている商品</a:t>
            </a:r>
            <a:endParaRPr kumimoji="1" lang="en-US" altLang="ja-JP" dirty="0"/>
          </a:p>
          <a:p>
            <a:r>
              <a:rPr kumimoji="1" lang="ja-JP" altLang="en-US" dirty="0"/>
              <a:t>あまり売れなくなってきた商品，特定の季節によく売れる商品，一緒に売れることが多い商品などを知ることにより，経営を</a:t>
            </a:r>
            <a:endParaRPr kumimoji="1" lang="en-US" altLang="ja-JP" dirty="0"/>
          </a:p>
          <a:p>
            <a:r>
              <a:rPr kumimoji="1" lang="ja-JP" altLang="en-US" dirty="0"/>
              <a:t>効率化しようとしています．これは，売れ残りを回避するなどエコロジーにもつながります．</a:t>
            </a:r>
          </a:p>
          <a:p>
            <a:endParaRPr kumimoji="1" lang="en-US" altLang="ja-JP" dirty="0"/>
          </a:p>
        </p:txBody>
      </p:sp>
      <p:sp>
        <p:nvSpPr>
          <p:cNvPr id="4" name="スライド番号プレースホルダ 3"/>
          <p:cNvSpPr>
            <a:spLocks noGrp="1"/>
          </p:cNvSpPr>
          <p:nvPr>
            <p:ph type="sldNum" sz="quarter" idx="10"/>
          </p:nvPr>
        </p:nvSpPr>
        <p:spPr/>
        <p:txBody>
          <a:bodyPr/>
          <a:lstStyle/>
          <a:p>
            <a:pPr marL="0" marR="0" lvl="0" indent="0" algn="r" defTabSz="922355" rtl="0" eaLnBrk="1" fontAlgn="auto" latinLnBrk="0" hangingPunct="1">
              <a:lnSpc>
                <a:spcPct val="100000"/>
              </a:lnSpc>
              <a:spcBef>
                <a:spcPts val="0"/>
              </a:spcBef>
              <a:spcAft>
                <a:spcPts val="0"/>
              </a:spcAft>
              <a:buClrTx/>
              <a:buSzTx/>
              <a:buFontTx/>
              <a:buNone/>
              <a:tabLst/>
              <a:defRPr/>
            </a:pPr>
            <a:fld id="{46B21033-E1DD-4276-8651-0269DAF31FBF}"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22355"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61322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いま説明しましたように，データ科学</a:t>
            </a:r>
            <a:r>
              <a:rPr kumimoji="1" lang="ja-JP" altLang="en-US" dirty="0" smtClean="0"/>
              <a:t>は様々な学問や技術の基礎となっている，まさに読み書き</a:t>
            </a:r>
            <a:r>
              <a:rPr kumimoji="1" lang="ja-JP" altLang="en-US" dirty="0"/>
              <a:t>そろばんに匹敵する基本的な学問であり，</a:t>
            </a:r>
            <a:r>
              <a:rPr lang="ja-JP" altLang="en-US" sz="1200" dirty="0"/>
              <a:t>誰でも将来必要となるときが来ます．</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皆さんのお手元にある案内にありますように，</a:t>
            </a:r>
            <a:r>
              <a:rPr lang="ja-JP" altLang="en-US" sz="1200" kern="0" dirty="0"/>
              <a:t>データ科学イノベーション教育センターでは主に統計学とその発展科目を提供しています．</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70C0"/>
                </a:solidFill>
              </a:rPr>
              <a:t>皆さんの所属する学部・学科の履修方針に</a:t>
            </a:r>
            <a:r>
              <a:rPr lang="ja-JP" altLang="en-US" sz="1200" dirty="0" smtClean="0">
                <a:solidFill>
                  <a:srgbClr val="0070C0"/>
                </a:solidFill>
              </a:rPr>
              <a:t>従って</a:t>
            </a:r>
            <a:r>
              <a:rPr lang="ja-JP" altLang="en-US" sz="1200" dirty="0" smtClean="0"/>
              <a:t>統計学・情報学・数学</a:t>
            </a:r>
            <a:r>
              <a:rPr lang="en-US" altLang="ja-JP" sz="1200" dirty="0"/>
              <a:t>(</a:t>
            </a:r>
            <a:r>
              <a:rPr lang="ja-JP" altLang="en-US" sz="1200" dirty="0"/>
              <a:t>数理科学</a:t>
            </a:r>
            <a:r>
              <a:rPr lang="en-US" altLang="ja-JP" sz="1200" dirty="0"/>
              <a:t>)</a:t>
            </a:r>
            <a:r>
              <a:rPr lang="ja-JP" altLang="en-US" sz="1200" dirty="0"/>
              <a:t>をバランスよく学んでください</a:t>
            </a:r>
            <a:r>
              <a:rPr lang="ja-JP" altLang="en-US" sz="1200" dirty="0" smtClean="0"/>
              <a:t>．</a:t>
            </a:r>
            <a:endParaRPr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ただし，全学共通教育で学習しなければならない内容は，学部・学科によって異なることには注意してください．</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ここにありますアドレスもしくは</a:t>
            </a:r>
            <a:r>
              <a:rPr lang="en-US" altLang="ja-JP" sz="1200" dirty="0"/>
              <a:t>QR</a:t>
            </a:r>
            <a:r>
              <a:rPr lang="ja-JP" altLang="en-US" sz="1200" dirty="0"/>
              <a:t>コードのサイトでも情報を載せています</a:t>
            </a:r>
            <a:r>
              <a:rPr lang="ja-JP" altLang="en-US" sz="1200" dirty="0" smtClean="0"/>
              <a:t>．</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データサイエンススクール</a:t>
            </a:r>
            <a:r>
              <a:rPr lang="ja-JP" altLang="en-US" sz="1200" dirty="0"/>
              <a:t>など講義以外のイベントの情報も発信していますので，参考にしてください．</a:t>
            </a:r>
            <a:endParaRPr lang="en-US" altLang="ja-JP" sz="1200"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FCCAB-24D8-4677-B89E-6E39500E7C9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014253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データ科学分野，情報群の科目の一例をお見せしておきます</a:t>
            </a:r>
            <a:r>
              <a:rPr kumimoji="1" lang="ja-JP" altLang="en-US" dirty="0" smtClean="0"/>
              <a:t>．</a:t>
            </a:r>
            <a:r>
              <a:rPr kumimoji="1" lang="ja-JP" altLang="en-US" sz="1200" dirty="0" smtClean="0"/>
              <a:t>統計と人工知能といった先進的な内容も提供しています．</a:t>
            </a:r>
            <a:endParaRPr kumimoji="1" lang="en-US" altLang="ja-JP" dirty="0"/>
          </a:p>
          <a:p>
            <a:r>
              <a:rPr lang="ja-JP" altLang="en-US" dirty="0">
                <a:solidFill>
                  <a:srgbClr val="0070C0"/>
                </a:solidFill>
              </a:rPr>
              <a:t>もっと詳しい情報は，履修案内や，データ科学センターのパンフレットをご覧ください．データ科学センターのパンフレットは国際高等教育院や各学部の教務事務室においてあります</a:t>
            </a:r>
            <a:r>
              <a:rPr lang="ja-JP" altLang="en-US" dirty="0" smtClean="0">
                <a:solidFill>
                  <a:srgbClr val="0070C0"/>
                </a:solidFill>
              </a:rPr>
              <a:t>．</a:t>
            </a:r>
            <a:endParaRPr kumimoji="1" lang="en-US" altLang="ja-JP" dirty="0"/>
          </a:p>
        </p:txBody>
      </p:sp>
      <p:sp>
        <p:nvSpPr>
          <p:cNvPr id="4" name="スライド番号プレースホルダー 3"/>
          <p:cNvSpPr>
            <a:spLocks noGrp="1"/>
          </p:cNvSpPr>
          <p:nvPr>
            <p:ph type="sldNum" sz="quarter" idx="10"/>
          </p:nvPr>
        </p:nvSpPr>
        <p:spPr/>
        <p:txBody>
          <a:bodyPr/>
          <a:lstStyle/>
          <a:p>
            <a:fld id="{AC7FCCAB-24D8-4677-B89E-6E39500E7C95}" type="slidenum">
              <a:rPr kumimoji="1" lang="ja-JP" altLang="en-US" smtClean="0"/>
              <a:t>13</a:t>
            </a:fld>
            <a:endParaRPr kumimoji="1" lang="ja-JP" altLang="en-US"/>
          </a:p>
        </p:txBody>
      </p:sp>
    </p:spTree>
    <p:extLst>
      <p:ext uri="{BB962C8B-B14F-4D97-AF65-F5344CB8AC3E}">
        <p14:creationId xmlns:p14="http://schemas.microsoft.com/office/powerpoint/2010/main" val="2809599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最初にお見せしたモデルカリキュラムと</a:t>
            </a:r>
            <a:r>
              <a:rPr kumimoji="1" lang="ja-JP" altLang="en-US" sz="1200" dirty="0" smtClean="0"/>
              <a:t>全学共通科目の対応関係をお見せしておきます．</a:t>
            </a:r>
            <a:endParaRPr kumimoji="1" lang="en-US" altLang="ja-JP" sz="1200" dirty="0" smtClean="0"/>
          </a:p>
          <a:p>
            <a:r>
              <a:rPr kumimoji="1" lang="ja-JP" altLang="en-US" sz="1200" dirty="0" smtClean="0"/>
              <a:t>真ん中にある「心得」の部分は，いまのところ動画教材を見ていただくことになっています．</a:t>
            </a:r>
            <a:endParaRPr kumimoji="1" lang="en-US" altLang="ja-JP" sz="1200" dirty="0" smtClean="0"/>
          </a:p>
          <a:p>
            <a:r>
              <a:rPr kumimoji="1" lang="ja-JP" altLang="en-US" dirty="0" smtClean="0"/>
              <a:t>学内の</a:t>
            </a:r>
            <a:r>
              <a:rPr kumimoji="1" lang="en-US" altLang="ja-JP" dirty="0" err="1" smtClean="0"/>
              <a:t>Kubar</a:t>
            </a:r>
            <a:r>
              <a:rPr kumimoji="1" lang="ja-JP" altLang="en-US" dirty="0" smtClean="0"/>
              <a:t>というサイトでご覧いただけますし，</a:t>
            </a:r>
            <a:r>
              <a:rPr lang="ja-JP" altLang="en-US" dirty="0" smtClean="0"/>
              <a:t>大学生協で購入されたノートパソコンにはプレインストールされていると思います．</a:t>
            </a:r>
            <a:endParaRPr kumimoji="1"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C7FCCAB-24D8-4677-B89E-6E39500E7C95}" type="slidenum">
              <a:rPr kumimoji="1" lang="ja-JP" altLang="en-US" smtClean="0"/>
              <a:t>14</a:t>
            </a:fld>
            <a:endParaRPr kumimoji="1" lang="ja-JP" altLang="en-US"/>
          </a:p>
        </p:txBody>
      </p:sp>
    </p:spTree>
    <p:extLst>
      <p:ext uri="{BB962C8B-B14F-4D97-AF65-F5344CB8AC3E}">
        <p14:creationId xmlns:p14="http://schemas.microsoft.com/office/powerpoint/2010/main" val="568872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基礎的な内容を習得した後に，さらに進んだ内容を提供する科目として</a:t>
            </a:r>
            <a:r>
              <a:rPr kumimoji="1" lang="ja-JP" altLang="en-US" sz="1200" b="0" i="0" u="none" strike="noStrike" kern="1200" cap="none" spc="0" normalizeH="0" baseline="0" noProof="0" dirty="0" smtClean="0">
                <a:ln>
                  <a:noFill/>
                </a:ln>
                <a:solidFill>
                  <a:srgbClr val="000066"/>
                </a:solidFill>
                <a:effectLst/>
                <a:uLnTx/>
                <a:uFillTx/>
                <a:latin typeface="Arial"/>
                <a:ea typeface="ＭＳ Ｐゴシック"/>
                <a:cs typeface="+mn-cs"/>
              </a:rPr>
              <a:t>データ分析基礎，データ分析演習</a:t>
            </a:r>
            <a:r>
              <a:rPr kumimoji="1" lang="en-US" altLang="ja-JP" sz="1200" b="0" i="0" u="none" strike="noStrike" kern="1200" cap="none" spc="0" normalizeH="0" baseline="0" noProof="0" dirty="0" smtClean="0">
                <a:ln>
                  <a:noFill/>
                </a:ln>
                <a:solidFill>
                  <a:srgbClr val="000066"/>
                </a:solidFill>
                <a:effectLst/>
                <a:uLnTx/>
                <a:uFillTx/>
                <a:latin typeface="Arial"/>
                <a:ea typeface="ＭＳ Ｐゴシック"/>
                <a:cs typeface="+mn-cs"/>
              </a:rPr>
              <a:t>I, II</a:t>
            </a:r>
            <a:r>
              <a:rPr kumimoji="1" lang="ja-JP" altLang="en-US" sz="1200" b="0" i="0" u="none" strike="noStrike" kern="1200" cap="none" spc="0" normalizeH="0" baseline="0" noProof="0" dirty="0" smtClean="0">
                <a:ln>
                  <a:noFill/>
                </a:ln>
                <a:solidFill>
                  <a:srgbClr val="000066"/>
                </a:solidFill>
                <a:effectLst/>
                <a:uLnTx/>
                <a:uFillTx/>
                <a:latin typeface="Arial"/>
                <a:ea typeface="ＭＳ Ｐゴシック"/>
                <a:cs typeface="+mn-cs"/>
              </a:rPr>
              <a:t>も用意しています</a:t>
            </a:r>
            <a:r>
              <a:rPr kumimoji="1" lang="ja-JP" altLang="en-US" sz="1200" b="0" i="0" u="none" strike="noStrike" kern="1200" cap="none" spc="0" normalizeH="0" baseline="0" noProof="0" dirty="0" smtClean="0">
                <a:ln>
                  <a:noFill/>
                </a:ln>
                <a:solidFill>
                  <a:srgbClr val="000066"/>
                </a:solidFill>
                <a:effectLst/>
                <a:uLnTx/>
                <a:uFillTx/>
                <a:latin typeface="Arial"/>
                <a:ea typeface="ＭＳ Ｐゴシック"/>
                <a:cs typeface="+mn-cs"/>
              </a:rPr>
              <a:t>．</a:t>
            </a:r>
            <a:endParaRPr kumimoji="1" lang="en-US" altLang="ja-JP" sz="1200" b="0" i="0" u="none" strike="noStrike" kern="1200" cap="none" spc="0" normalizeH="0" baseline="0" noProof="0" dirty="0" smtClean="0">
              <a:ln>
                <a:noFill/>
              </a:ln>
              <a:solidFill>
                <a:srgbClr val="000066"/>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66"/>
                </a:solidFill>
                <a:effectLst/>
                <a:uLnTx/>
                <a:uFillTx/>
                <a:latin typeface="Arial"/>
                <a:ea typeface="ＭＳ Ｐゴシック"/>
                <a:cs typeface="+mn-cs"/>
              </a:rPr>
              <a:t>これらの科目では，</a:t>
            </a:r>
            <a:r>
              <a:rPr kumimoji="1" lang="ja-JP" altLang="en-US" sz="1200" b="0" i="0" u="none" strike="noStrike" kern="0" cap="none" spc="0" normalizeH="0" baseline="0" noProof="0" dirty="0" smtClean="0">
                <a:ln>
                  <a:noFill/>
                </a:ln>
                <a:solidFill>
                  <a:srgbClr val="FF3399"/>
                </a:solidFill>
                <a:effectLst/>
                <a:uLnTx/>
                <a:uFillTx/>
                <a:latin typeface="Times New Roman" panose="02020603050405020304" pitchFamily="18" charset="0"/>
                <a:ea typeface="HGP明朝E" panose="02020900000000000000" pitchFamily="18" charset="-128"/>
                <a:cs typeface="+mn-cs"/>
              </a:rPr>
              <a:t>気象データや</a:t>
            </a:r>
            <a:r>
              <a:rPr kumimoji="1" lang="ja-JP" altLang="en-US" sz="1200" b="0" i="0" u="none" strike="noStrike" kern="1200" cap="none" spc="0" normalizeH="0" baseline="0" noProof="0" dirty="0" smtClean="0">
                <a:ln>
                  <a:noFill/>
                </a:ln>
                <a:solidFill>
                  <a:srgbClr val="FF3399"/>
                </a:solidFill>
                <a:effectLst/>
                <a:uLnTx/>
                <a:uFillTx/>
                <a:latin typeface="Times New Roman" panose="02020603050405020304" pitchFamily="18" charset="0"/>
                <a:ea typeface="HGP明朝E" panose="02020900000000000000" pitchFamily="18" charset="-128"/>
                <a:cs typeface="+mn-cs"/>
              </a:rPr>
              <a:t>医学・医療データといった実際のデータを素材にして，コンピュータを使った演習を取り入れています</a:t>
            </a:r>
            <a:endParaRPr kumimoji="1" lang="en-US" altLang="ja-JP" sz="1200" b="0" i="0" u="none" strike="noStrike" kern="1200" cap="none" spc="0" normalizeH="0" baseline="0" noProof="0" dirty="0" smtClean="0">
              <a:ln>
                <a:noFill/>
              </a:ln>
              <a:solidFill>
                <a:srgbClr val="000066"/>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FF3399"/>
                </a:solidFill>
                <a:effectLst/>
                <a:uLnTx/>
                <a:uFillTx/>
                <a:latin typeface="Times New Roman" panose="02020603050405020304" pitchFamily="18" charset="0"/>
                <a:ea typeface="HGP明朝E" panose="02020900000000000000" pitchFamily="18" charset="-128"/>
                <a:cs typeface="+mn-cs"/>
              </a:rPr>
              <a:t>演習には</a:t>
            </a:r>
            <a:r>
              <a:rPr kumimoji="1" lang="en-US" altLang="ja-JP" sz="1200" b="0" i="0" u="none" strike="noStrike" kern="0" cap="none" spc="0" normalizeH="0" baseline="0" noProof="0" dirty="0" smtClean="0">
                <a:ln>
                  <a:noFill/>
                </a:ln>
                <a:solidFill>
                  <a:srgbClr val="FF3399"/>
                </a:solidFill>
                <a:effectLst/>
                <a:uLnTx/>
                <a:uFillTx/>
                <a:latin typeface="Times New Roman" panose="02020603050405020304" pitchFamily="18" charset="0"/>
                <a:ea typeface="HGP明朝E" panose="02020900000000000000" pitchFamily="18" charset="-128"/>
                <a:cs typeface="+mn-cs"/>
              </a:rPr>
              <a:t>Excel</a:t>
            </a:r>
            <a:r>
              <a:rPr kumimoji="1" lang="ja-JP" altLang="en-US" sz="1200" b="0" i="0" u="none" strike="noStrike" kern="0" cap="none" spc="0" normalizeH="0" baseline="0" noProof="0" dirty="0" smtClean="0">
                <a:ln>
                  <a:noFill/>
                </a:ln>
                <a:solidFill>
                  <a:srgbClr val="FF3399"/>
                </a:solidFill>
                <a:effectLst/>
                <a:uLnTx/>
                <a:uFillTx/>
                <a:latin typeface="Times New Roman" panose="02020603050405020304" pitchFamily="18" charset="0"/>
                <a:ea typeface="HGP明朝E" panose="02020900000000000000" pitchFamily="18" charset="-128"/>
                <a:cs typeface="+mn-cs"/>
              </a:rPr>
              <a:t>のほかに現在注目されている言語</a:t>
            </a:r>
            <a:r>
              <a:rPr kumimoji="1" lang="en-US" altLang="ja-JP" sz="1200" b="0" i="0" u="none" strike="noStrike" kern="0" cap="none" spc="0" normalizeH="0" baseline="0" noProof="0" dirty="0" smtClean="0">
                <a:ln>
                  <a:noFill/>
                </a:ln>
                <a:solidFill>
                  <a:srgbClr val="FF3399"/>
                </a:solidFill>
                <a:effectLst/>
                <a:uLnTx/>
                <a:uFillTx/>
                <a:latin typeface="Times New Roman" panose="02020603050405020304" pitchFamily="18" charset="0"/>
                <a:ea typeface="HGP明朝E" panose="02020900000000000000" pitchFamily="18" charset="-128"/>
                <a:cs typeface="+mn-cs"/>
              </a:rPr>
              <a:t>Python</a:t>
            </a:r>
            <a:r>
              <a:rPr kumimoji="1" lang="ja-JP" altLang="en-US" sz="1200" b="0" i="0" u="none" strike="noStrike" kern="0" cap="none" spc="0" normalizeH="0" baseline="0" noProof="0" dirty="0" smtClean="0">
                <a:ln>
                  <a:noFill/>
                </a:ln>
                <a:solidFill>
                  <a:srgbClr val="FF3399"/>
                </a:solidFill>
                <a:effectLst/>
                <a:uLnTx/>
                <a:uFillTx/>
                <a:latin typeface="Times New Roman" panose="02020603050405020304" pitchFamily="18" charset="0"/>
                <a:ea typeface="HGP明朝E" panose="02020900000000000000" pitchFamily="18" charset="-128"/>
                <a:cs typeface="+mn-cs"/>
              </a:rPr>
              <a:t>や</a:t>
            </a:r>
            <a:r>
              <a:rPr kumimoji="1" lang="en-US" altLang="ja-JP" sz="1200" b="0" i="0" u="none" strike="noStrike" kern="0" cap="none" spc="0" normalizeH="0" baseline="0" noProof="0" dirty="0" smtClean="0">
                <a:ln>
                  <a:noFill/>
                </a:ln>
                <a:solidFill>
                  <a:srgbClr val="FF3399"/>
                </a:solidFill>
                <a:effectLst/>
                <a:uLnTx/>
                <a:uFillTx/>
                <a:latin typeface="Times New Roman" panose="02020603050405020304" pitchFamily="18" charset="0"/>
                <a:ea typeface="HGP明朝E" panose="02020900000000000000" pitchFamily="18" charset="-128"/>
                <a:cs typeface="+mn-cs"/>
              </a:rPr>
              <a:t>R</a:t>
            </a:r>
            <a:r>
              <a:rPr kumimoji="1" lang="ja-JP" altLang="en-US" sz="1200" b="0" i="0" u="none" strike="noStrike" kern="0" cap="none" spc="0" normalizeH="0" baseline="0" noProof="0" dirty="0" smtClean="0">
                <a:ln>
                  <a:noFill/>
                </a:ln>
                <a:solidFill>
                  <a:srgbClr val="FF3399"/>
                </a:solidFill>
                <a:effectLst/>
                <a:uLnTx/>
                <a:uFillTx/>
                <a:latin typeface="Times New Roman" panose="02020603050405020304" pitchFamily="18" charset="0"/>
                <a:ea typeface="HGP明朝E" panose="02020900000000000000" pitchFamily="18" charset="-128"/>
                <a:cs typeface="+mn-cs"/>
              </a:rPr>
              <a:t>を</a:t>
            </a:r>
            <a:r>
              <a:rPr kumimoji="1" lang="ja-JP" altLang="en-US" sz="1200" b="0" i="0" u="none" strike="noStrike" kern="0" cap="none" spc="0" normalizeH="0" baseline="0" noProof="0" dirty="0" smtClean="0">
                <a:ln>
                  <a:noFill/>
                </a:ln>
                <a:solidFill>
                  <a:srgbClr val="FF3399"/>
                </a:solidFill>
                <a:effectLst/>
                <a:uLnTx/>
                <a:uFillTx/>
                <a:latin typeface="Times New Roman" panose="02020603050405020304" pitchFamily="18" charset="0"/>
                <a:ea typeface="HGP明朝E" panose="02020900000000000000" pitchFamily="18" charset="-128"/>
                <a:cs typeface="+mn-cs"/>
              </a:rPr>
              <a:t>使ったものも</a:t>
            </a:r>
            <a:r>
              <a:rPr kumimoji="1" lang="ja-JP" altLang="en-US" sz="1200" b="0" i="0" u="none" strike="noStrike" kern="0" cap="none" spc="0" normalizeH="0" baseline="0" noProof="0" dirty="0" smtClean="0">
                <a:ln>
                  <a:noFill/>
                </a:ln>
                <a:solidFill>
                  <a:srgbClr val="FF3399"/>
                </a:solidFill>
                <a:effectLst/>
                <a:uLnTx/>
                <a:uFillTx/>
                <a:latin typeface="Times New Roman" panose="02020603050405020304" pitchFamily="18" charset="0"/>
                <a:ea typeface="HGP明朝E" panose="02020900000000000000" pitchFamily="18" charset="-128"/>
                <a:cs typeface="+mn-cs"/>
              </a:rPr>
              <a:t>あります</a:t>
            </a:r>
            <a:endParaRPr kumimoji="1" lang="ja-JP" altLang="en-US" sz="1200" b="0" i="0" u="none" strike="noStrike" kern="1200" cap="none" spc="0" normalizeH="0" baseline="0" noProof="0" dirty="0" smtClean="0">
              <a:ln>
                <a:noFill/>
              </a:ln>
              <a:solidFill>
                <a:srgbClr val="000066"/>
              </a:solidFill>
              <a:effectLst/>
              <a:uLnTx/>
              <a:uFillTx/>
              <a:latin typeface="Arial"/>
              <a:ea typeface="ＭＳ Ｐゴシック"/>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C7FCCAB-24D8-4677-B89E-6E39500E7C95}" type="slidenum">
              <a:rPr kumimoji="1" lang="ja-JP" altLang="en-US" smtClean="0"/>
              <a:t>16</a:t>
            </a:fld>
            <a:endParaRPr kumimoji="1" lang="ja-JP" altLang="en-US"/>
          </a:p>
        </p:txBody>
      </p:sp>
    </p:spTree>
    <p:extLst>
      <p:ext uri="{BB962C8B-B14F-4D97-AF65-F5344CB8AC3E}">
        <p14:creationId xmlns:p14="http://schemas.microsoft.com/office/powerpoint/2010/main" val="2431848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繰り返しになりますが，</a:t>
            </a:r>
            <a:r>
              <a:rPr lang="ja-JP" altLang="en-US" sz="1200" dirty="0" smtClean="0"/>
              <a:t>履修計画は必ず</a:t>
            </a:r>
            <a:r>
              <a:rPr lang="ja-JP" altLang="en-US" sz="1200" dirty="0" smtClean="0">
                <a:solidFill>
                  <a:srgbClr val="0070C0"/>
                </a:solidFill>
              </a:rPr>
              <a:t>各学部・学科の履修方針に従って</a:t>
            </a:r>
            <a:r>
              <a:rPr lang="ja-JP" altLang="en-US" sz="1200" dirty="0" smtClean="0"/>
              <a:t>立ててください．</a:t>
            </a:r>
            <a:endParaRPr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そのためえ単位数や時間割などの制約によって，データ科学に関する科目を希望通りに履修できない可能性もあります</a:t>
            </a:r>
            <a:endParaRPr kumimoji="1" lang="en-US" altLang="ja-JP" sz="1200" dirty="0" smtClean="0"/>
          </a:p>
          <a:p>
            <a:pPr marL="0" lvl="0" indent="0">
              <a:buClr>
                <a:srgbClr val="3333CC"/>
              </a:buClr>
              <a:buSzPct val="60000"/>
              <a:buNone/>
            </a:pPr>
            <a:r>
              <a:rPr lang="ja-JP" altLang="en-US" kern="0" dirty="0" smtClean="0">
                <a:solidFill>
                  <a:srgbClr val="000000"/>
                </a:solidFill>
                <a:latin typeface="Times New Roman"/>
                <a:ea typeface="ＭＳ Ｐゴシック"/>
              </a:rPr>
              <a:t>そのような場合のために，データ科</a:t>
            </a:r>
            <a:r>
              <a:rPr lang="ja-JP" altLang="en-US" kern="0" dirty="0" smtClean="0">
                <a:solidFill>
                  <a:srgbClr val="000000"/>
                </a:solidFill>
                <a:latin typeface="Times New Roman"/>
                <a:ea typeface="ＭＳ Ｐゴシック"/>
              </a:rPr>
              <a:t>学センターではデータ科学に関する自習用の教材や企画を用意しています</a:t>
            </a:r>
            <a:endParaRPr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C7FCCAB-24D8-4677-B89E-6E39500E7C95}" type="slidenum">
              <a:rPr kumimoji="1" lang="ja-JP" altLang="en-US" smtClean="0"/>
              <a:t>17</a:t>
            </a:fld>
            <a:endParaRPr kumimoji="1" lang="ja-JP" altLang="en-US"/>
          </a:p>
        </p:txBody>
      </p:sp>
    </p:spTree>
    <p:extLst>
      <p:ext uri="{BB962C8B-B14F-4D97-AF65-F5344CB8AC3E}">
        <p14:creationId xmlns:p14="http://schemas.microsoft.com/office/powerpoint/2010/main" val="3654113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a:t>
            </a:r>
            <a:r>
              <a:rPr kumimoji="1" lang="ja-JP" altLang="en-US" dirty="0" smtClean="0"/>
              <a:t>，統計学の基礎については，全学</a:t>
            </a:r>
            <a:r>
              <a:rPr kumimoji="1" lang="ja-JP" altLang="en-US" dirty="0" smtClean="0"/>
              <a:t>共通科目「統計入門」の要点だけを学習できるような</a:t>
            </a:r>
            <a:r>
              <a:rPr lang="en-US" altLang="ja-JP" sz="1200" dirty="0" smtClean="0"/>
              <a:t>e-learning</a:t>
            </a:r>
            <a:r>
              <a:rPr lang="ja-JP" altLang="en-US" sz="1200" dirty="0" smtClean="0"/>
              <a:t>教材として</a:t>
            </a:r>
            <a:r>
              <a:rPr kumimoji="1" lang="ja-JP" altLang="en-US" dirty="0" smtClean="0"/>
              <a:t>「統計の入門」を提供しています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本学の</a:t>
            </a:r>
            <a:r>
              <a:rPr lang="ja-JP" altLang="en-US" sz="1200" dirty="0" smtClean="0"/>
              <a:t>高等教育研究開発推進センター</a:t>
            </a:r>
            <a:r>
              <a:rPr kumimoji="1" lang="ja-JP" altLang="en-US" sz="1200" dirty="0" smtClean="0"/>
              <a:t>が提供している</a:t>
            </a:r>
            <a:r>
              <a:rPr lang="en-US" altLang="ja-JP" sz="1200" dirty="0" err="1" smtClean="0">
                <a:solidFill>
                  <a:srgbClr val="FF0000"/>
                </a:solidFill>
              </a:rPr>
              <a:t>KoALA</a:t>
            </a:r>
            <a:r>
              <a:rPr lang="ja-JP" altLang="en-US" sz="1200" dirty="0" smtClean="0">
                <a:solidFill>
                  <a:srgbClr val="FF0000"/>
                </a:solidFill>
              </a:rPr>
              <a:t>というサイトでご覧いただけます．</a:t>
            </a:r>
            <a:endParaRPr lang="en-US" altLang="ja-JP" sz="120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「統計入門」の予習に利用することもできます</a:t>
            </a:r>
            <a:endParaRPr kumimoji="1"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p:txBody>
      </p:sp>
      <p:sp>
        <p:nvSpPr>
          <p:cNvPr id="4" name="スライド番号プレースホルダー 3"/>
          <p:cNvSpPr>
            <a:spLocks noGrp="1"/>
          </p:cNvSpPr>
          <p:nvPr>
            <p:ph type="sldNum" sz="quarter" idx="10"/>
          </p:nvPr>
        </p:nvSpPr>
        <p:spPr/>
        <p:txBody>
          <a:bodyPr/>
          <a:lstStyle/>
          <a:p>
            <a:fld id="{AC7FCCAB-24D8-4677-B89E-6E39500E7C95}" type="slidenum">
              <a:rPr kumimoji="1" lang="ja-JP" altLang="en-US" smtClean="0"/>
              <a:t>18</a:t>
            </a:fld>
            <a:endParaRPr kumimoji="1" lang="ja-JP" altLang="en-US"/>
          </a:p>
        </p:txBody>
      </p:sp>
    </p:spTree>
    <p:extLst>
      <p:ext uri="{BB962C8B-B14F-4D97-AF65-F5344CB8AC3E}">
        <p14:creationId xmlns:p14="http://schemas.microsoft.com/office/powerpoint/2010/main" val="2240077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FF0000"/>
                </a:solidFill>
              </a:rPr>
              <a:t>プログラミングについては，</a:t>
            </a:r>
            <a:r>
              <a:rPr kumimoji="1" lang="ja-JP" altLang="en-US" sz="1200" dirty="0" smtClean="0"/>
              <a:t>データ科学で注目されている</a:t>
            </a:r>
            <a:r>
              <a:rPr kumimoji="1" lang="ja-JP" altLang="en-US" sz="1200" dirty="0" smtClean="0">
                <a:solidFill>
                  <a:srgbClr val="FF0000"/>
                </a:solidFill>
              </a:rPr>
              <a:t>プログラミング言語</a:t>
            </a:r>
            <a:r>
              <a:rPr kumimoji="1" lang="en-US" altLang="ja-JP" sz="1200" dirty="0" smtClean="0">
                <a:solidFill>
                  <a:srgbClr val="FF0000"/>
                </a:solidFill>
              </a:rPr>
              <a:t>Python</a:t>
            </a:r>
            <a:r>
              <a:rPr kumimoji="1" lang="ja-JP" altLang="en-US" sz="1200" dirty="0" smtClean="0"/>
              <a:t>の初歩を習得するためのキットを</a:t>
            </a:r>
            <a:r>
              <a:rPr kumimoji="1" lang="en-US" altLang="ja-JP" sz="1200" dirty="0" err="1" smtClean="0"/>
              <a:t>Kubar</a:t>
            </a:r>
            <a:r>
              <a:rPr kumimoji="1" lang="ja-JP" altLang="en-US" sz="1200" dirty="0" smtClean="0"/>
              <a:t>というサイトで配布しています．</a:t>
            </a:r>
            <a:endParaRPr kumimoji="1"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rgbClr val="0070C0"/>
                </a:solidFill>
              </a:rPr>
              <a:t>Internet</a:t>
            </a:r>
            <a:r>
              <a:rPr kumimoji="1" lang="ja-JP" altLang="en-US" sz="1200" dirty="0" smtClean="0">
                <a:solidFill>
                  <a:srgbClr val="0070C0"/>
                </a:solidFill>
              </a:rPr>
              <a:t>環境と</a:t>
            </a:r>
            <a:r>
              <a:rPr kumimoji="1" lang="en-US" altLang="ja-JP" sz="1200" dirty="0" smtClean="0">
                <a:solidFill>
                  <a:srgbClr val="0070C0"/>
                </a:solidFill>
              </a:rPr>
              <a:t>Web</a:t>
            </a:r>
            <a:r>
              <a:rPr kumimoji="1" lang="ja-JP" altLang="en-US" sz="1200" dirty="0" smtClean="0">
                <a:solidFill>
                  <a:srgbClr val="0070C0"/>
                </a:solidFill>
              </a:rPr>
              <a:t>ブラウザだけ</a:t>
            </a:r>
            <a:r>
              <a:rPr kumimoji="1" lang="ja-JP" altLang="en-US" sz="1200" dirty="0" smtClean="0"/>
              <a:t>用いて自分のパソコンで自習できる</a:t>
            </a:r>
            <a:r>
              <a:rPr kumimoji="1" lang="ja-JP" altLang="en-US" sz="1200" dirty="0" smtClean="0"/>
              <a:t>ようになっています．</a:t>
            </a:r>
            <a:endParaRPr kumimoji="1"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C7FCCAB-24D8-4677-B89E-6E39500E7C95}" type="slidenum">
              <a:rPr kumimoji="1" lang="ja-JP" altLang="en-US" smtClean="0"/>
              <a:t>19</a:t>
            </a:fld>
            <a:endParaRPr kumimoji="1" lang="ja-JP" altLang="en-US"/>
          </a:p>
        </p:txBody>
      </p:sp>
    </p:spTree>
    <p:extLst>
      <p:ext uri="{BB962C8B-B14F-4D97-AF65-F5344CB8AC3E}">
        <p14:creationId xmlns:p14="http://schemas.microsoft.com/office/powerpoint/2010/main" val="889045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a:t>
            </a:r>
            <a:r>
              <a:rPr lang="ja-JP" altLang="en-US" sz="1200" dirty="0" smtClean="0">
                <a:solidFill>
                  <a:schemeClr val="dk1"/>
                </a:solidFill>
              </a:rPr>
              <a:t>開講科目だけではカバーできない</a:t>
            </a:r>
            <a:r>
              <a:rPr lang="ja-JP" altLang="en-US" sz="1200" dirty="0" smtClean="0">
                <a:solidFill>
                  <a:srgbClr val="FF3399"/>
                </a:solidFill>
              </a:rPr>
              <a:t>実践的な内容，</a:t>
            </a:r>
            <a:r>
              <a:rPr lang="ja-JP" altLang="en-US" sz="1200" dirty="0" smtClean="0">
                <a:solidFill>
                  <a:schemeClr val="dk1"/>
                </a:solidFill>
              </a:rPr>
              <a:t>先進的な内容を学びたい人には，</a:t>
            </a:r>
            <a:r>
              <a:rPr lang="ja-JP" altLang="en-US" sz="1200" dirty="0" smtClean="0"/>
              <a:t>データサイエンススクールという課外学習を開催しています．</a:t>
            </a:r>
            <a:endParaRPr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solidFill>
                  <a:srgbClr val="0070C0"/>
                </a:solidFill>
              </a:rPr>
              <a:t>春期休業，夏期休業，週末</a:t>
            </a:r>
            <a:r>
              <a:rPr lang="ja-JP" altLang="en-US" sz="2400" dirty="0" smtClean="0">
                <a:solidFill>
                  <a:schemeClr val="dk1"/>
                </a:solidFill>
              </a:rPr>
              <a:t>などを利用し，学内の研究科・研究所・附属病院，あるいは他大学や企業から先生方をお招きして，</a:t>
            </a:r>
            <a:endParaRPr lang="en-US" altLang="ja-JP" sz="2400" dirty="0" smtClean="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dk1"/>
                </a:solidFill>
              </a:rPr>
              <a:t>1</a:t>
            </a:r>
            <a:r>
              <a:rPr lang="ja-JP" altLang="en-US" sz="1200" dirty="0" smtClean="0">
                <a:solidFill>
                  <a:schemeClr val="dk1"/>
                </a:solidFill>
              </a:rPr>
              <a:t>日～</a:t>
            </a:r>
            <a:r>
              <a:rPr lang="en-US" altLang="ja-JP" sz="1200" dirty="0" smtClean="0">
                <a:solidFill>
                  <a:schemeClr val="dk1"/>
                </a:solidFill>
              </a:rPr>
              <a:t>4</a:t>
            </a:r>
            <a:r>
              <a:rPr lang="ja-JP" altLang="en-US" sz="1200" dirty="0" smtClean="0">
                <a:solidFill>
                  <a:schemeClr val="dk1"/>
                </a:solidFill>
              </a:rPr>
              <a:t>日間の集中講義を行います</a:t>
            </a:r>
            <a:r>
              <a:rPr lang="ja-JP" altLang="en-US" sz="1200" dirty="0" smtClean="0">
                <a:solidFill>
                  <a:schemeClr val="dk1"/>
                </a:solidFill>
              </a:rPr>
              <a:t>．</a:t>
            </a:r>
            <a:endParaRPr lang="en-US" altLang="ja-JP" sz="1200" dirty="0" smtClean="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FF0000"/>
                </a:solidFill>
              </a:rPr>
              <a:t>詳細は</a:t>
            </a:r>
            <a:r>
              <a:rPr lang="ja-JP" altLang="en-US" sz="1200" dirty="0" smtClean="0">
                <a:solidFill>
                  <a:srgbClr val="FF0000"/>
                </a:solidFill>
              </a:rPr>
              <a:t>データ科学センターホームページで確認してください．</a:t>
            </a:r>
            <a:endParaRPr lang="en-US" altLang="ja-JP" sz="120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chemeClr val="dk1"/>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C7FCCAB-24D8-4677-B89E-6E39500E7C95}" type="slidenum">
              <a:rPr kumimoji="1" lang="ja-JP" altLang="en-US" smtClean="0"/>
              <a:t>20</a:t>
            </a:fld>
            <a:endParaRPr kumimoji="1" lang="ja-JP" altLang="en-US"/>
          </a:p>
        </p:txBody>
      </p:sp>
    </p:spTree>
    <p:extLst>
      <p:ext uri="{BB962C8B-B14F-4D97-AF65-F5344CB8AC3E}">
        <p14:creationId xmlns:p14="http://schemas.microsoft.com/office/powerpoint/2010/main" val="2289577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皆さんが合格と同時に受け取れられた宅配便の中には，このような案内を入れさせていただきました．</a:t>
            </a:r>
            <a:endParaRPr kumimoji="1" lang="en-US" altLang="ja-JP" dirty="0"/>
          </a:p>
          <a:p>
            <a:r>
              <a:rPr kumimoji="1" lang="ja-JP" altLang="en-US" dirty="0"/>
              <a:t>手に取って</a:t>
            </a:r>
            <a:r>
              <a:rPr kumimoji="1" lang="ja-JP" altLang="en-US" dirty="0" smtClean="0"/>
              <a:t>いただいて，これは何のことを言っているのだろう</a:t>
            </a:r>
            <a:r>
              <a:rPr kumimoji="1" lang="ja-JP" altLang="en-US" dirty="0" smtClean="0"/>
              <a:t>，と疑問</a:t>
            </a:r>
            <a:r>
              <a:rPr kumimoji="1" lang="ja-JP" altLang="en-US" dirty="0"/>
              <a:t>に思われた方もいらっしゃると</a:t>
            </a:r>
            <a:r>
              <a:rPr kumimoji="1" lang="ja-JP" altLang="en-US" dirty="0" smtClean="0"/>
              <a:t>思います</a:t>
            </a:r>
            <a:endParaRPr kumimoji="1" lang="en-US" altLang="ja-JP" dirty="0" smtClean="0"/>
          </a:p>
          <a:p>
            <a:r>
              <a:rPr kumimoji="1" lang="ja-JP" altLang="en-US" dirty="0" smtClean="0"/>
              <a:t>この案内は皆さんに少しでもデータ科学を学んでいたたく作成しました．</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FCCAB-24D8-4677-B89E-6E39500E7C9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044910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講義</a:t>
            </a:r>
            <a:r>
              <a:rPr kumimoji="1" lang="ja-JP" altLang="en-US" dirty="0" smtClean="0"/>
              <a:t>が受講できない人や，折角データ科学を勉強したから資格を取っておきたいという人のために</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FF0000"/>
                </a:solidFill>
              </a:rPr>
              <a:t>京大オリジナルという会社に</a:t>
            </a:r>
            <a:r>
              <a:rPr kumimoji="1" lang="ja-JP" altLang="en-US" dirty="0" smtClean="0"/>
              <a:t>データサイエンス入門講座を開講していただいています．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kern="0" dirty="0" smtClean="0"/>
              <a:t>「統計検定」に合格するための講座ですので，有料ですが，</a:t>
            </a:r>
            <a:r>
              <a:rPr kumimoji="0" lang="ja-JP" altLang="en-US" sz="1200" kern="0" dirty="0" smtClean="0">
                <a:solidFill>
                  <a:srgbClr val="FF33CC"/>
                </a:solidFill>
              </a:rPr>
              <a:t>一般財団法人統計質保証推進協会</a:t>
            </a:r>
            <a:r>
              <a:rPr kumimoji="0" lang="ja-JP" altLang="en-US" sz="1200" kern="0" dirty="0" smtClean="0"/>
              <a:t>との連携セミナーになっています</a:t>
            </a:r>
            <a:r>
              <a:rPr kumimoji="0" lang="ja-JP" altLang="en-US" sz="1200" kern="0" dirty="0" smtClean="0"/>
              <a:t>．</a:t>
            </a:r>
            <a:endParaRPr kumimoji="0" lang="en-US" altLang="ja-JP" sz="1200" kern="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FF0000"/>
                </a:solidFill>
              </a:rPr>
              <a:t>詳細は京大オリジナルの</a:t>
            </a:r>
            <a:r>
              <a:rPr lang="ja-JP" altLang="en-US" sz="1200" dirty="0" smtClean="0">
                <a:solidFill>
                  <a:srgbClr val="FF0000"/>
                </a:solidFill>
              </a:rPr>
              <a:t>ホームページ，データ科学センター</a:t>
            </a:r>
            <a:r>
              <a:rPr kumimoji="1" lang="ja-JP" altLang="en-US" sz="1200" dirty="0" smtClean="0">
                <a:solidFill>
                  <a:srgbClr val="FF0000"/>
                </a:solidFill>
              </a:rPr>
              <a:t>の</a:t>
            </a:r>
            <a:r>
              <a:rPr lang="ja-JP" altLang="en-US" sz="1200" dirty="0" smtClean="0">
                <a:solidFill>
                  <a:srgbClr val="FF0000"/>
                </a:solidFill>
              </a:rPr>
              <a:t>ホームページで確認してください</a:t>
            </a:r>
            <a:endParaRPr kumimoji="0" lang="en-US" altLang="ja-JP" sz="1200" kern="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C7FCCAB-24D8-4677-B89E-6E39500E7C95}" type="slidenum">
              <a:rPr kumimoji="1" lang="ja-JP" altLang="en-US" smtClean="0"/>
              <a:t>21</a:t>
            </a:fld>
            <a:endParaRPr kumimoji="1" lang="ja-JP" altLang="en-US"/>
          </a:p>
        </p:txBody>
      </p:sp>
    </p:spTree>
    <p:extLst>
      <p:ext uri="{BB962C8B-B14F-4D97-AF65-F5344CB8AC3E}">
        <p14:creationId xmlns:p14="http://schemas.microsoft.com/office/powerpoint/2010/main" val="3891143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全学共通教育でのデータ科学について説明いたしました．</a:t>
            </a:r>
            <a:endParaRPr kumimoji="1" lang="en-US" altLang="ja-JP" dirty="0" smtClean="0"/>
          </a:p>
          <a:p>
            <a:r>
              <a:rPr lang="ja-JP" altLang="en-US" sz="2600" dirty="0" smtClean="0"/>
              <a:t>データ</a:t>
            </a:r>
            <a:r>
              <a:rPr lang="ja-JP" altLang="en-US" sz="2600" dirty="0" smtClean="0"/>
              <a:t>科学は</a:t>
            </a:r>
            <a:r>
              <a:rPr lang="ja-JP" altLang="en-US" sz="2600" dirty="0" smtClean="0">
                <a:solidFill>
                  <a:srgbClr val="FF0000"/>
                </a:solidFill>
              </a:rPr>
              <a:t>現代の「読み・書き・算盤」</a:t>
            </a:r>
            <a:r>
              <a:rPr lang="ja-JP" altLang="en-US" sz="2600" dirty="0" smtClean="0"/>
              <a:t>です．</a:t>
            </a:r>
            <a:r>
              <a:rPr lang="ja-JP" altLang="en-US" sz="2400" dirty="0" smtClean="0"/>
              <a:t>誰でも必要となるときが来ます</a:t>
            </a:r>
            <a:endParaRPr lang="en-US" altLang="ja-JP" sz="2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t>データ科学を学ぶには，</a:t>
            </a:r>
            <a:r>
              <a:rPr lang="ja-JP" altLang="en-US" sz="2400" dirty="0" smtClean="0">
                <a:solidFill>
                  <a:srgbClr val="0070C0"/>
                </a:solidFill>
              </a:rPr>
              <a:t>各学部・学科の履修方針に</a:t>
            </a:r>
            <a:r>
              <a:rPr lang="ja-JP" altLang="en-US" sz="2400" dirty="0" smtClean="0">
                <a:solidFill>
                  <a:srgbClr val="0070C0"/>
                </a:solidFill>
              </a:rPr>
              <a:t>従って</a:t>
            </a:r>
            <a:r>
              <a:rPr lang="ja-JP" altLang="en-US" sz="2400" dirty="0" smtClean="0"/>
              <a:t>統計学・情報学・数学</a:t>
            </a:r>
            <a:r>
              <a:rPr lang="en-US" altLang="ja-JP" sz="2400" dirty="0" smtClean="0"/>
              <a:t>(</a:t>
            </a:r>
            <a:r>
              <a:rPr lang="ja-JP" altLang="en-US" sz="2400" dirty="0" smtClean="0"/>
              <a:t>数理科学</a:t>
            </a:r>
            <a:r>
              <a:rPr lang="en-US" altLang="ja-JP" sz="2400" dirty="0" smtClean="0"/>
              <a:t>)</a:t>
            </a:r>
            <a:r>
              <a:rPr lang="ja-JP" altLang="en-US" sz="2400" dirty="0" smtClean="0"/>
              <a:t>をバランスよく学んでください</a:t>
            </a:r>
            <a:endParaRPr lang="en-US" altLang="ja-JP" sz="2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t>各学部・学科で学ばなければならない基礎科目や専門科目をおろそかにするのは間違いです</a:t>
            </a:r>
            <a:endParaRPr lang="en-US" altLang="ja-JP" sz="2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t>データ科学イノベーション教育研究センターは，皆さんのデータ科学学習をサポートします</a:t>
            </a:r>
            <a:endParaRPr lang="en-US" altLang="ja-JP" sz="2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t>全学共通教育の科目を</a:t>
            </a:r>
            <a:r>
              <a:rPr lang="ja-JP" altLang="en-US" sz="2400" dirty="0" smtClean="0"/>
              <a:t>担当するほか</a:t>
            </a:r>
            <a:endParaRPr lang="en-US" altLang="ja-JP" sz="2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t>MOOC</a:t>
            </a:r>
            <a:r>
              <a:rPr lang="en-US" altLang="ja-JP" sz="2400" dirty="0" smtClean="0"/>
              <a:t>, </a:t>
            </a:r>
            <a:r>
              <a:rPr lang="ja-JP" altLang="en-US" sz="2400" dirty="0" smtClean="0"/>
              <a:t>自習キット，データサイエンススクール</a:t>
            </a:r>
            <a:r>
              <a:rPr lang="en-US" altLang="ja-JP" sz="2400" dirty="0" smtClean="0"/>
              <a:t>, </a:t>
            </a:r>
            <a:r>
              <a:rPr lang="ja-JP" altLang="en-US" sz="2400" dirty="0" smtClean="0"/>
              <a:t>データサイエンス入門講座を提供して</a:t>
            </a:r>
            <a:r>
              <a:rPr lang="ja-JP" altLang="en-US" sz="2400" dirty="0" smtClean="0"/>
              <a:t>いますので</a:t>
            </a:r>
            <a:r>
              <a:rPr lang="ja-JP" altLang="en-US" dirty="0" smtClean="0"/>
              <a:t>活用</a:t>
            </a:r>
            <a:r>
              <a:rPr lang="ja-JP" altLang="en-US" dirty="0" smtClean="0"/>
              <a:t>してください</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どうか積極的に現代社会の素養であるデータ科学</a:t>
            </a:r>
            <a:r>
              <a:rPr lang="ja-JP" altLang="en-US" dirty="0" smtClean="0"/>
              <a:t>を学んで</a:t>
            </a:r>
            <a:r>
              <a:rPr lang="ja-JP" altLang="en-US" dirty="0" smtClean="0"/>
              <a:t>ください．</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dirty="0" smtClean="0"/>
          </a:p>
          <a:p>
            <a:endParaRPr lang="en-US" altLang="ja-JP" sz="24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C7FCCAB-24D8-4677-B89E-6E39500E7C95}" type="slidenum">
              <a:rPr kumimoji="1" lang="ja-JP" altLang="en-US" smtClean="0"/>
              <a:t>22</a:t>
            </a:fld>
            <a:endParaRPr kumimoji="1" lang="ja-JP" altLang="en-US"/>
          </a:p>
        </p:txBody>
      </p:sp>
    </p:spTree>
    <p:extLst>
      <p:ext uri="{BB962C8B-B14F-4D97-AF65-F5344CB8AC3E}">
        <p14:creationId xmlns:p14="http://schemas.microsoft.com/office/powerpoint/2010/main" val="2362151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dirty="0"/>
              <a:t>https://</a:t>
            </a:r>
            <a:r>
              <a:rPr kumimoji="1" lang="en" altLang="ja-JP" dirty="0" err="1"/>
              <a:t>upload.wikimedia.org</a:t>
            </a:r>
            <a:r>
              <a:rPr kumimoji="1" lang="en" altLang="ja-JP" dirty="0"/>
              <a:t>/</a:t>
            </a:r>
            <a:r>
              <a:rPr kumimoji="1" lang="en" altLang="ja-JP" dirty="0" err="1"/>
              <a:t>wikipedia</a:t>
            </a:r>
            <a:r>
              <a:rPr kumimoji="1" lang="en" altLang="ja-JP"/>
              <a:t>/commons/9/9f/Shugiin-system_Shorthand_01.jpg</a:t>
            </a:r>
            <a:endParaRPr kumimoji="1" lang="ja-JP" altLang="en-US"/>
          </a:p>
        </p:txBody>
      </p:sp>
      <p:sp>
        <p:nvSpPr>
          <p:cNvPr id="4" name="スライド番号プレースホルダー 3"/>
          <p:cNvSpPr>
            <a:spLocks noGrp="1"/>
          </p:cNvSpPr>
          <p:nvPr>
            <p:ph type="sldNum" sz="quarter" idx="5"/>
          </p:nvPr>
        </p:nvSpPr>
        <p:spPr/>
        <p:txBody>
          <a:bodyPr/>
          <a:lstStyle/>
          <a:p>
            <a:fld id="{AC7FCCAB-24D8-4677-B89E-6E39500E7C95}" type="slidenum">
              <a:rPr kumimoji="1" lang="ja-JP" altLang="en-US" smtClean="0"/>
              <a:t>23</a:t>
            </a:fld>
            <a:endParaRPr kumimoji="1" lang="ja-JP" altLang="en-US"/>
          </a:p>
        </p:txBody>
      </p:sp>
    </p:spTree>
    <p:extLst>
      <p:ext uri="{BB962C8B-B14F-4D97-AF65-F5344CB8AC3E}">
        <p14:creationId xmlns:p14="http://schemas.microsoft.com/office/powerpoint/2010/main" val="267726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現在，内閣府と文部</a:t>
            </a:r>
            <a:r>
              <a:rPr kumimoji="1" lang="ja-JP" altLang="en-US" dirty="0"/>
              <a:t>科学省は，大学に</a:t>
            </a:r>
            <a:r>
              <a:rPr kumimoji="1" lang="ja-JP" altLang="en-US" dirty="0" smtClean="0"/>
              <a:t>おけるデータサイエンスあるいはデータ科学の教育</a:t>
            </a:r>
            <a:r>
              <a:rPr kumimoji="1" lang="ja-JP" altLang="en-US" dirty="0"/>
              <a:t>の普及を強く推進しています</a:t>
            </a:r>
            <a:r>
              <a:rPr kumimoji="1" lang="ja-JP" altLang="en-US" dirty="0" smtClean="0"/>
              <a:t>．</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データサイエンスの基礎的内容は，すべての大学卒業生が修得しているべき，基本的な素養</a:t>
            </a:r>
            <a:r>
              <a:rPr kumimoji="1" lang="ja-JP" altLang="en-US" dirty="0" smtClean="0"/>
              <a:t>として</a:t>
            </a:r>
            <a:r>
              <a:rPr kumimoji="1" lang="ja-JP" altLang="en-US" dirty="0" smtClean="0"/>
              <a:t>います．</a:t>
            </a:r>
            <a:endParaRPr kumimoji="1" lang="en-US" altLang="ja-JP" dirty="0"/>
          </a:p>
          <a:p>
            <a:r>
              <a:rPr kumimoji="1" lang="ja-JP" altLang="en-US" dirty="0" smtClean="0"/>
              <a:t>データサイエンスは，デジタル社会の</a:t>
            </a:r>
            <a:r>
              <a:rPr kumimoji="1" lang="ja-JP" altLang="en-US" dirty="0"/>
              <a:t>読み・書き・算盤と位置付けられ，情報化社会において必須</a:t>
            </a:r>
            <a:r>
              <a:rPr kumimoji="1" lang="ja-JP" altLang="en-US" dirty="0" smtClean="0"/>
              <a:t>の</a:t>
            </a:r>
            <a:r>
              <a:rPr kumimoji="1" lang="ja-JP" altLang="en-US" dirty="0" smtClean="0"/>
              <a:t>素養と認識されて</a:t>
            </a:r>
            <a:r>
              <a:rPr kumimoji="1" lang="ja-JP" altLang="en-US" dirty="0"/>
              <a:t>いるからです</a:t>
            </a:r>
            <a:r>
              <a:rPr kumimoji="1" lang="ja-JP" altLang="en-US" dirty="0" smtClean="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C7FCCAB-24D8-4677-B89E-6E39500E7C95}" type="slidenum">
              <a:rPr kumimoji="1" lang="ja-JP" altLang="en-US" smtClean="0"/>
              <a:t>3</a:t>
            </a:fld>
            <a:endParaRPr kumimoji="1" lang="ja-JP" altLang="en-US"/>
          </a:p>
        </p:txBody>
      </p:sp>
    </p:spTree>
    <p:extLst>
      <p:ext uri="{BB962C8B-B14F-4D97-AF65-F5344CB8AC3E}">
        <p14:creationId xmlns:p14="http://schemas.microsoft.com/office/powerpoint/2010/main" val="1265182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このような政策を実施すべく，文部科学省は</a:t>
            </a:r>
            <a:r>
              <a:rPr kumimoji="1" lang="ja-JP" altLang="en-US" sz="1200" dirty="0" smtClean="0"/>
              <a:t>数理・データサイエンス教育強化拠点コンソーシアムという組織を校正しました．現在約</a:t>
            </a:r>
            <a:r>
              <a:rPr kumimoji="1" lang="en-US" altLang="ja-JP" sz="1200" dirty="0" smtClean="0"/>
              <a:t>100</a:t>
            </a:r>
            <a:r>
              <a:rPr kumimoji="1" lang="ja-JP" altLang="en-US" sz="1200" dirty="0" smtClean="0"/>
              <a:t>大学が参画しています．</a:t>
            </a:r>
            <a:endParaRPr kumimoji="1" lang="en-US" altLang="ja-JP" sz="1200" dirty="0" smtClean="0"/>
          </a:p>
          <a:p>
            <a:r>
              <a:rPr kumimoji="1" lang="ja-JP" altLang="en-US" sz="1200" dirty="0" smtClean="0"/>
              <a:t>そして京都大学は，このコンソーシアムの近畿ブロック拠点校になっていて，データサイエンス教育のリーダーシップをとり，</a:t>
            </a:r>
            <a:endParaRPr kumimoji="1" lang="en-US" altLang="ja-JP" sz="1200" dirty="0" smtClean="0"/>
          </a:p>
          <a:p>
            <a:r>
              <a:rPr kumimoji="1" lang="ja-JP" altLang="en-US" sz="1200" dirty="0" smtClean="0"/>
              <a:t>主に近畿圏内の大学と一緒にデータサイエンス教育を展開し，普及させています．</a:t>
            </a:r>
            <a:endParaRPr kumimoji="1"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C7FCCAB-24D8-4677-B89E-6E39500E7C95}" type="slidenum">
              <a:rPr kumimoji="1" lang="ja-JP" altLang="en-US" smtClean="0"/>
              <a:t>4</a:t>
            </a:fld>
            <a:endParaRPr kumimoji="1" lang="ja-JP" altLang="en-US"/>
          </a:p>
        </p:txBody>
      </p:sp>
    </p:spTree>
    <p:extLst>
      <p:ext uri="{BB962C8B-B14F-4D97-AF65-F5344CB8AC3E}">
        <p14:creationId xmlns:p14="http://schemas.microsoft.com/office/powerpoint/2010/main" val="143559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昨年にはこの</a:t>
            </a:r>
            <a:r>
              <a:rPr kumimoji="1" lang="ja-JP" altLang="en-US" dirty="0"/>
              <a:t>ようなモデルカリキュラムが公開され，各大学はこのカリキュラムを参考</a:t>
            </a:r>
            <a:r>
              <a:rPr kumimoji="1" lang="ja-JP" altLang="en-US" dirty="0" smtClean="0"/>
              <a:t>にデータサイエンス教育</a:t>
            </a:r>
            <a:r>
              <a:rPr kumimoji="1" lang="ja-JP" altLang="en-US" dirty="0"/>
              <a:t>を整備していくことが</a:t>
            </a:r>
            <a:r>
              <a:rPr kumimoji="1" lang="ja-JP" altLang="en-US" dirty="0" smtClean="0"/>
              <a:t>推奨されています．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FCCAB-24D8-4677-B89E-6E39500E7C9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83727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京都</a:t>
            </a:r>
            <a:r>
              <a:rPr kumimoji="1" lang="ja-JP" altLang="en-US" dirty="0" smtClean="0"/>
              <a:t>大学全学共通</a:t>
            </a:r>
            <a:r>
              <a:rPr kumimoji="1" lang="ja-JP" altLang="en-US" dirty="0" smtClean="0"/>
              <a:t>教育で</a:t>
            </a:r>
            <a:r>
              <a:rPr kumimoji="1" lang="ja-JP" altLang="en-US" dirty="0" smtClean="0"/>
              <a:t>はデータサイエンスのことをデータ</a:t>
            </a:r>
            <a:r>
              <a:rPr kumimoji="1" lang="ja-JP" altLang="en-US" dirty="0" smtClean="0"/>
              <a:t>科学とよんで</a:t>
            </a:r>
            <a:r>
              <a:rPr kumimoji="1" lang="ja-JP" altLang="en-US" dirty="0" smtClean="0"/>
              <a:t>います</a:t>
            </a:r>
            <a:endParaRPr kumimoji="1" lang="en-US" altLang="ja-JP" dirty="0" smtClean="0"/>
          </a:p>
          <a:p>
            <a:r>
              <a:rPr kumimoji="1" lang="ja-JP" altLang="en-US" dirty="0" smtClean="0"/>
              <a:t>データ</a:t>
            </a:r>
            <a:r>
              <a:rPr kumimoji="1" lang="ja-JP" altLang="en-US" dirty="0" smtClean="0"/>
              <a:t>科学は</a:t>
            </a:r>
            <a:r>
              <a:rPr kumimoji="1" lang="ja-JP" altLang="en-US" dirty="0"/>
              <a:t>新しい学問ですので，その定義がまだ明確に定まっているわけではません．</a:t>
            </a:r>
            <a:endParaRPr kumimoji="1" lang="en-US" altLang="ja-JP" dirty="0"/>
          </a:p>
          <a:p>
            <a:pPr defTabSz="922355">
              <a:defRPr/>
            </a:pPr>
            <a:r>
              <a:rPr kumimoji="1" lang="ja-JP" altLang="en-US" dirty="0"/>
              <a:t>京都</a:t>
            </a:r>
            <a:r>
              <a:rPr kumimoji="1" lang="ja-JP" altLang="en-US" dirty="0" smtClean="0"/>
              <a:t>大学全学共通教育で</a:t>
            </a:r>
            <a:r>
              <a:rPr kumimoji="1" lang="ja-JP" altLang="en-US" dirty="0"/>
              <a:t>はデータ科学を，</a:t>
            </a:r>
            <a:r>
              <a:rPr lang="ja-JP" altLang="en-US" dirty="0">
                <a:solidFill>
                  <a:srgbClr val="FF6600"/>
                </a:solidFill>
              </a:rPr>
              <a:t>データ</a:t>
            </a:r>
            <a:r>
              <a:rPr lang="ja-JP" altLang="en-US" dirty="0"/>
              <a:t>を収集して</a:t>
            </a:r>
            <a:r>
              <a:rPr lang="ja-JP" altLang="en-US" dirty="0">
                <a:solidFill>
                  <a:srgbClr val="FF6600"/>
                </a:solidFill>
              </a:rPr>
              <a:t>コンピュータ</a:t>
            </a:r>
            <a:r>
              <a:rPr lang="ja-JP" altLang="en-US" dirty="0"/>
              <a:t>で管理し、</a:t>
            </a:r>
            <a:r>
              <a:rPr lang="ja-JP" altLang="en-US" dirty="0">
                <a:solidFill>
                  <a:srgbClr val="FF6600"/>
                </a:solidFill>
              </a:rPr>
              <a:t>数理的手法</a:t>
            </a:r>
            <a:r>
              <a:rPr lang="ja-JP" altLang="en-US" dirty="0"/>
              <a:t>を用いて分析することにより結論を導き</a:t>
            </a:r>
            <a:r>
              <a:rPr lang="ja-JP" altLang="en-US" dirty="0" smtClean="0"/>
              <a:t>、</a:t>
            </a:r>
            <a:endParaRPr lang="en-US" altLang="ja-JP" dirty="0" smtClean="0"/>
          </a:p>
          <a:p>
            <a:pPr defTabSz="922355">
              <a:defRPr/>
            </a:pPr>
            <a:r>
              <a:rPr lang="ja-JP" altLang="en-US" dirty="0" smtClean="0"/>
              <a:t>将来</a:t>
            </a:r>
            <a:r>
              <a:rPr lang="ja-JP" altLang="en-US" dirty="0"/>
              <a:t>の推測を行う学問</a:t>
            </a:r>
            <a:r>
              <a:rPr lang="ja-JP" altLang="en-US" dirty="0" smtClean="0"/>
              <a:t>，ととらえて</a:t>
            </a:r>
            <a:r>
              <a:rPr lang="ja-JP" altLang="en-US" dirty="0"/>
              <a:t>います</a:t>
            </a:r>
            <a:r>
              <a:rPr lang="ja-JP" altLang="en-US" dirty="0" smtClean="0"/>
              <a:t>．</a:t>
            </a:r>
            <a:endParaRPr lang="en-US" altLang="ja-JP" dirty="0" smtClean="0"/>
          </a:p>
          <a:p>
            <a:pPr defTabSz="922355">
              <a:defRPr/>
            </a:pPr>
            <a:r>
              <a:rPr lang="ja-JP" altLang="en-US" dirty="0" smtClean="0"/>
              <a:t>つまり</a:t>
            </a:r>
            <a:r>
              <a:rPr lang="ja-JP" altLang="en-US" dirty="0"/>
              <a:t>，データ科学</a:t>
            </a:r>
            <a:r>
              <a:rPr lang="ja-JP" altLang="en-US" dirty="0" smtClean="0"/>
              <a:t>は</a:t>
            </a:r>
            <a:r>
              <a:rPr lang="ja-JP" altLang="en-US" dirty="0" smtClean="0">
                <a:solidFill>
                  <a:srgbClr val="FF0000"/>
                </a:solidFill>
              </a:rPr>
              <a:t>統計学・情報学・数学</a:t>
            </a:r>
            <a:r>
              <a:rPr lang="ja-JP" altLang="en-US" dirty="0">
                <a:solidFill>
                  <a:srgbClr val="FF0000"/>
                </a:solidFill>
              </a:rPr>
              <a:t>の融合分野ととらえています．</a:t>
            </a:r>
            <a:endParaRPr lang="en-US" altLang="ja-JP" dirty="0">
              <a:solidFill>
                <a:srgbClr val="FF0000"/>
              </a:solidFill>
            </a:endParaRPr>
          </a:p>
          <a:p>
            <a:pPr defTabSz="922355">
              <a:defRPr/>
            </a:pPr>
            <a:r>
              <a:rPr lang="ja-JP" altLang="en-US" dirty="0">
                <a:solidFill>
                  <a:srgbClr val="FF0000"/>
                </a:solidFill>
              </a:rPr>
              <a:t>論より証拠ということばがありますが，この</a:t>
            </a:r>
            <a:r>
              <a:rPr lang="ja-JP" altLang="en-US" dirty="0" smtClean="0">
                <a:solidFill>
                  <a:srgbClr val="FF0000"/>
                </a:solidFill>
              </a:rPr>
              <a:t>ことばをもう少し深く考えると，</a:t>
            </a:r>
            <a:r>
              <a:rPr lang="ja-JP" altLang="en-US" dirty="0">
                <a:solidFill>
                  <a:srgbClr val="FF0000"/>
                </a:solidFill>
              </a:rPr>
              <a:t>証拠であるデータ</a:t>
            </a:r>
            <a:r>
              <a:rPr lang="ja-JP" altLang="en-US" dirty="0" smtClean="0">
                <a:solidFill>
                  <a:srgbClr val="FF0000"/>
                </a:solidFill>
              </a:rPr>
              <a:t>から筋道を立てて理論</a:t>
            </a:r>
            <a:r>
              <a:rPr lang="ja-JP" altLang="en-US" dirty="0">
                <a:solidFill>
                  <a:srgbClr val="FF0000"/>
                </a:solidFill>
              </a:rPr>
              <a:t>を導く，ということになります</a:t>
            </a:r>
            <a:r>
              <a:rPr lang="ja-JP" altLang="en-US" dirty="0" smtClean="0">
                <a:solidFill>
                  <a:srgbClr val="FF0000"/>
                </a:solidFill>
              </a:rPr>
              <a:t>．</a:t>
            </a:r>
            <a:endParaRPr lang="en-US" altLang="ja-JP" dirty="0" smtClean="0">
              <a:solidFill>
                <a:srgbClr val="FF0000"/>
              </a:solidFill>
            </a:endParaRPr>
          </a:p>
          <a:p>
            <a:pPr defTabSz="922355">
              <a:defRPr/>
            </a:pPr>
            <a:r>
              <a:rPr lang="ja-JP" altLang="en-US" dirty="0" smtClean="0">
                <a:solidFill>
                  <a:srgbClr val="FF0000"/>
                </a:solidFill>
              </a:rPr>
              <a:t>データ科学は現代における「論より証拠」のための学問といえます．</a:t>
            </a:r>
            <a:endParaRPr lang="en-US" altLang="ja-JP" dirty="0">
              <a:solidFill>
                <a:srgbClr val="FF0000"/>
              </a:solidFill>
            </a:endParaRPr>
          </a:p>
          <a:p>
            <a:pPr defTabSz="922355">
              <a:defRPr/>
            </a:pPr>
            <a:r>
              <a:rPr lang="ja-JP" altLang="en-US" dirty="0">
                <a:solidFill>
                  <a:srgbClr val="FF0000"/>
                </a:solidFill>
              </a:rPr>
              <a:t>データ科学は，ここにあげるような広い分野の学術で基礎となる学問です．</a:t>
            </a:r>
            <a:endParaRPr lang="en-US" altLang="ja-JP" dirty="0">
              <a:solidFill>
                <a:srgbClr val="FF0000"/>
              </a:solidFill>
            </a:endParaRPr>
          </a:p>
          <a:p>
            <a:pPr defTabSz="922355">
              <a:defRPr/>
            </a:pPr>
            <a:r>
              <a:rPr lang="ja-JP" altLang="en-US" kern="0" dirty="0">
                <a:solidFill>
                  <a:srgbClr val="002060"/>
                </a:solidFill>
              </a:rPr>
              <a:t>そしてデータ科学イノベーション教育研究センター</a:t>
            </a:r>
            <a:r>
              <a:rPr lang="ja-JP" altLang="en-US" kern="0" dirty="0"/>
              <a:t>は全学共通教育での統計学を中心としたデータ科学科目を</a:t>
            </a:r>
            <a:r>
              <a:rPr lang="ja-JP" altLang="en-US" dirty="0"/>
              <a:t>整備・設計・実施する組織です</a:t>
            </a:r>
            <a:endParaRPr lang="en-US" altLang="ja-JP" kern="0" dirty="0">
              <a:solidFill>
                <a:srgbClr val="FF0000"/>
              </a:solidFill>
            </a:endParaRPr>
          </a:p>
          <a:p>
            <a:pPr defTabSz="922355">
              <a:defRPr/>
            </a:pPr>
            <a:endParaRPr lang="en-US" altLang="ja-JP" dirty="0">
              <a:solidFill>
                <a:srgbClr val="FF0000"/>
              </a:solidFill>
            </a:endParaRPr>
          </a:p>
          <a:p>
            <a:pPr defTabSz="922355">
              <a:defRPr/>
            </a:pP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C7FCCAB-24D8-4677-B89E-6E39500E7C95}" type="slidenum">
              <a:rPr kumimoji="1" lang="ja-JP" altLang="en-US" smtClean="0"/>
              <a:t>6</a:t>
            </a:fld>
            <a:endParaRPr kumimoji="1" lang="ja-JP" altLang="en-US"/>
          </a:p>
        </p:txBody>
      </p:sp>
    </p:spTree>
    <p:extLst>
      <p:ext uri="{BB962C8B-B14F-4D97-AF65-F5344CB8AC3E}">
        <p14:creationId xmlns:p14="http://schemas.microsoft.com/office/powerpoint/2010/main" val="293690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データ科学は多くの学問の基礎であるといいましたが，自然科学もその一つです．</a:t>
            </a:r>
            <a:endParaRPr kumimoji="1" lang="en-US" altLang="ja-JP" dirty="0"/>
          </a:p>
          <a:p>
            <a:r>
              <a:rPr kumimoji="1" lang="ja-JP" altLang="en-US" dirty="0"/>
              <a:t>皆さんの中には，物理学の法則を単なる公式と思っている人がいるかもしれません．しかし，数学の公式と違って</a:t>
            </a:r>
            <a:endParaRPr kumimoji="1" lang="en-US" altLang="ja-JP" dirty="0"/>
          </a:p>
          <a:p>
            <a:r>
              <a:rPr kumimoji="1" lang="ja-JP" altLang="en-US" dirty="0"/>
              <a:t>物理学の法則は，古来多くの人たちが自然現象を観測して得たデータから導き出された結果なのです．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effectLst/>
                <a:latin typeface="+mn-lt"/>
                <a:ea typeface="+mn-ea"/>
                <a:cs typeface="+mn-cs"/>
              </a:rPr>
              <a:t>たとえば，</a:t>
            </a:r>
            <a:r>
              <a:rPr kumimoji="1" lang="ja-JP" altLang="ja-JP" sz="1100" b="0" kern="1200" dirty="0" smtClean="0">
                <a:solidFill>
                  <a:schemeClr val="tx1"/>
                </a:solidFill>
                <a:effectLst/>
                <a:latin typeface="+mn-lt"/>
                <a:ea typeface="+mn-ea"/>
                <a:cs typeface="+mn-cs"/>
              </a:rPr>
              <a:t>惑星</a:t>
            </a:r>
            <a:r>
              <a:rPr kumimoji="1" lang="ja-JP" altLang="ja-JP" sz="1100" b="0" kern="1200" dirty="0" smtClean="0">
                <a:solidFill>
                  <a:schemeClr val="tx1"/>
                </a:solidFill>
                <a:effectLst/>
                <a:latin typeface="+mn-lt"/>
                <a:ea typeface="+mn-ea"/>
                <a:cs typeface="+mn-cs"/>
              </a:rPr>
              <a:t>の軌道は太陽を中心とする円なのではなくて</a:t>
            </a:r>
            <a:r>
              <a:rPr kumimoji="1" lang="ja-JP" altLang="ja-JP" sz="1100" b="0" kern="1200" dirty="0" smtClean="0">
                <a:solidFill>
                  <a:schemeClr val="tx1"/>
                </a:solidFill>
                <a:effectLst/>
                <a:latin typeface="+mn-lt"/>
                <a:ea typeface="+mn-ea"/>
                <a:cs typeface="+mn-cs"/>
              </a:rPr>
              <a:t>、楕円</a:t>
            </a:r>
            <a:r>
              <a:rPr kumimoji="1" lang="ja-JP" altLang="ja-JP" sz="1100" b="0" kern="1200" dirty="0" smtClean="0">
                <a:solidFill>
                  <a:schemeClr val="tx1"/>
                </a:solidFill>
                <a:effectLst/>
                <a:latin typeface="+mn-lt"/>
                <a:ea typeface="+mn-ea"/>
                <a:cs typeface="+mn-cs"/>
              </a:rPr>
              <a:t>になっているのだと高校時代に学習</a:t>
            </a:r>
            <a:r>
              <a:rPr kumimoji="1" lang="ja-JP" altLang="ja-JP" sz="1100" b="0" kern="1200" dirty="0" smtClean="0">
                <a:solidFill>
                  <a:schemeClr val="tx1"/>
                </a:solidFill>
                <a:effectLst/>
                <a:latin typeface="+mn-lt"/>
                <a:ea typeface="+mn-ea"/>
                <a:cs typeface="+mn-cs"/>
              </a:rPr>
              <a:t>したと</a:t>
            </a:r>
            <a:r>
              <a:rPr kumimoji="1" lang="ja-JP" altLang="ja-JP" sz="1100" b="0" kern="1200" dirty="0" smtClean="0">
                <a:solidFill>
                  <a:schemeClr val="tx1"/>
                </a:solidFill>
                <a:effectLst/>
                <a:latin typeface="+mn-lt"/>
                <a:ea typeface="+mn-ea"/>
                <a:cs typeface="+mn-cs"/>
              </a:rPr>
              <a:t>思います</a:t>
            </a:r>
            <a:r>
              <a:rPr kumimoji="1" lang="ja-JP" altLang="ja-JP" sz="1100" b="0" kern="1200" dirty="0" smtClean="0">
                <a:solidFill>
                  <a:schemeClr val="tx1"/>
                </a:solidFill>
                <a:effectLst/>
                <a:latin typeface="+mn-lt"/>
                <a:ea typeface="+mn-ea"/>
                <a:cs typeface="+mn-cs"/>
              </a:rPr>
              <a:t>。</a:t>
            </a:r>
            <a:endParaRPr kumimoji="1" lang="en-US" altLang="ja-JP" sz="11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100" b="0" kern="1200" dirty="0" smtClean="0">
                <a:solidFill>
                  <a:schemeClr val="tx1"/>
                </a:solidFill>
                <a:effectLst/>
                <a:latin typeface="+mn-lt"/>
                <a:ea typeface="+mn-ea"/>
                <a:cs typeface="+mn-cs"/>
              </a:rPr>
              <a:t>惑星</a:t>
            </a:r>
            <a:r>
              <a:rPr kumimoji="1" lang="ja-JP" altLang="ja-JP" sz="1100" b="0" kern="1200" dirty="0" smtClean="0">
                <a:solidFill>
                  <a:schemeClr val="tx1"/>
                </a:solidFill>
                <a:effectLst/>
                <a:latin typeface="+mn-lt"/>
                <a:ea typeface="+mn-ea"/>
                <a:cs typeface="+mn-cs"/>
              </a:rPr>
              <a:t>の軌道が楕円になっていることを発見したのは</a:t>
            </a:r>
            <a:r>
              <a:rPr kumimoji="1" lang="ja-JP" altLang="ja-JP" sz="1100" b="0" kern="1200" dirty="0" smtClean="0">
                <a:solidFill>
                  <a:schemeClr val="tx1"/>
                </a:solidFill>
                <a:effectLst/>
                <a:latin typeface="+mn-lt"/>
                <a:ea typeface="+mn-ea"/>
                <a:cs typeface="+mn-cs"/>
              </a:rPr>
              <a:t>、ヨハネス</a:t>
            </a:r>
            <a:r>
              <a:rPr kumimoji="1" lang="ja-JP" altLang="ja-JP" sz="1100" b="0" kern="1200" dirty="0" smtClean="0">
                <a:solidFill>
                  <a:schemeClr val="tx1"/>
                </a:solidFill>
                <a:effectLst/>
                <a:latin typeface="+mn-lt"/>
                <a:ea typeface="+mn-ea"/>
                <a:cs typeface="+mn-cs"/>
              </a:rPr>
              <a:t>・ケプラーでした</a:t>
            </a:r>
            <a:r>
              <a:rPr kumimoji="1" lang="ja-JP" altLang="ja-JP" sz="1100" b="0" kern="1200" dirty="0" smtClean="0">
                <a:solidFill>
                  <a:schemeClr val="tx1"/>
                </a:solidFill>
                <a:effectLst/>
                <a:latin typeface="+mn-lt"/>
                <a:ea typeface="+mn-ea"/>
                <a:cs typeface="+mn-cs"/>
              </a:rPr>
              <a:t>。</a:t>
            </a:r>
            <a:r>
              <a:rPr kumimoji="1" lang="ja-JP" altLang="en-US" sz="1100" b="0" kern="1200" dirty="0" smtClean="0">
                <a:solidFill>
                  <a:schemeClr val="tx1"/>
                </a:solidFill>
                <a:effectLst/>
                <a:latin typeface="+mn-lt"/>
                <a:ea typeface="+mn-ea"/>
                <a:cs typeface="+mn-cs"/>
              </a:rPr>
              <a:t>ケプラーの</a:t>
            </a:r>
            <a:r>
              <a:rPr kumimoji="1" lang="ja-JP" altLang="en-US" sz="1100" b="0" kern="1200" dirty="0" smtClean="0">
                <a:solidFill>
                  <a:schemeClr val="tx1"/>
                </a:solidFill>
                <a:effectLst/>
                <a:latin typeface="+mn-lt"/>
                <a:ea typeface="+mn-ea"/>
                <a:cs typeface="+mn-cs"/>
              </a:rPr>
              <a:t>発見には、その前の時代の天文学者であるティコ･ブラーエが火星の運行を正確に記録した、当時としては高精度なデータがあったからだといわれています。そのデータを見たケプラーは、火星は楕円の軌道を描いて動いているのではないかと着想します。</a:t>
            </a:r>
            <a:endParaRPr kumimoji="1" lang="en-US" altLang="ja-JP" sz="11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effectLst/>
                <a:latin typeface="+mn-lt"/>
                <a:ea typeface="+mn-ea"/>
                <a:cs typeface="+mn-cs"/>
              </a:rPr>
              <a:t>この</a:t>
            </a:r>
            <a:r>
              <a:rPr kumimoji="1" lang="ja-JP" altLang="en-US" sz="1100" b="0" kern="1200" dirty="0" smtClean="0">
                <a:solidFill>
                  <a:schemeClr val="tx1"/>
                </a:solidFill>
                <a:effectLst/>
                <a:latin typeface="+mn-lt"/>
                <a:ea typeface="+mn-ea"/>
                <a:cs typeface="+mn-cs"/>
              </a:rPr>
              <a:t>ケプラーの法則は後にニュートンの万有引力の法則へと発展します</a:t>
            </a:r>
            <a:r>
              <a:rPr kumimoji="1" lang="ja-JP" altLang="en-US" sz="1100" b="0" kern="1200" dirty="0" smtClean="0">
                <a:solidFill>
                  <a:schemeClr val="tx1"/>
                </a:solidFill>
                <a:effectLst/>
                <a:latin typeface="+mn-lt"/>
                <a:ea typeface="+mn-ea"/>
                <a:cs typeface="+mn-cs"/>
              </a:rPr>
              <a:t>。</a:t>
            </a:r>
            <a:endParaRPr kumimoji="1" lang="en-US" altLang="ja-JP" sz="11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そして現代の高度な科学をさらに発展させるには，膨大なデータを高速にかつ適切に処理することが必要不可欠です．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C7FCCAB-24D8-4677-B89E-6E39500E7C95}"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3289554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データを集めることの重要性は，医療現場や政策決定にとっても極めて重要です．</a:t>
            </a:r>
            <a:endParaRPr kumimoji="1" lang="en-US" altLang="ja-JP" dirty="0"/>
          </a:p>
          <a:p>
            <a:r>
              <a:rPr kumimoji="1" lang="en-US" altLang="ja-JP" dirty="0" smtClean="0"/>
              <a:t>19</a:t>
            </a:r>
            <a:r>
              <a:rPr kumimoji="1" lang="ja-JP" altLang="en-US" dirty="0" smtClean="0"/>
              <a:t>世紀にロンドンにおいて特定の井戸周辺にコレラが多発する事件が発生しました</a:t>
            </a:r>
            <a:r>
              <a:rPr kumimoji="1" lang="ja-JP" altLang="en-US" dirty="0" smtClean="0"/>
              <a:t>．</a:t>
            </a:r>
            <a:endParaRPr kumimoji="1" lang="en-US" altLang="ja-JP" dirty="0" smtClean="0"/>
          </a:p>
          <a:p>
            <a:r>
              <a:rPr kumimoji="1" lang="ja-JP" altLang="en-US" dirty="0" smtClean="0"/>
              <a:t>イギリス人</a:t>
            </a:r>
            <a:r>
              <a:rPr kumimoji="1" lang="ja-JP" altLang="en-US" dirty="0" smtClean="0"/>
              <a:t>の医師で、疫学の創始者と呼ばれているジョン・スノウはロンドンの街のコレラの発生地点のデータを集め、それを地図の上に表すこと</a:t>
            </a:r>
            <a:r>
              <a:rPr kumimoji="1" lang="ja-JP" altLang="en-US" dirty="0" smtClean="0"/>
              <a:t>で</a:t>
            </a:r>
            <a:endParaRPr kumimoji="1" lang="en-US" altLang="ja-JP" dirty="0" smtClean="0"/>
          </a:p>
          <a:p>
            <a:r>
              <a:rPr kumimoji="1" lang="ja-JP" altLang="en-US" dirty="0" smtClean="0"/>
              <a:t>特定</a:t>
            </a:r>
            <a:r>
              <a:rPr kumimoji="1" lang="ja-JP" altLang="en-US" dirty="0" smtClean="0"/>
              <a:t>の井戸の周辺にコレラが多発していることに気づきました</a:t>
            </a:r>
            <a:r>
              <a:rPr kumimoji="1" lang="ja-JP" altLang="en-US" dirty="0" smtClean="0"/>
              <a:t>。</a:t>
            </a:r>
            <a:endParaRPr kumimoji="1" lang="en-US" altLang="ja-JP" dirty="0" smtClean="0"/>
          </a:p>
          <a:p>
            <a:r>
              <a:rPr kumimoji="1" lang="ja-JP" altLang="en-US" dirty="0" smtClean="0"/>
              <a:t>そして</a:t>
            </a:r>
            <a:r>
              <a:rPr kumimoji="1" lang="ja-JP" altLang="en-US" dirty="0" smtClean="0"/>
              <a:t>その事から同じ地域でも水道供給会社によってコレラの発生率に大きな違いがあることを発見し</a:t>
            </a:r>
            <a:r>
              <a:rPr kumimoji="1" lang="ja-JP" altLang="en-US" dirty="0" smtClean="0"/>
              <a:t>、コレラ</a:t>
            </a:r>
            <a:r>
              <a:rPr kumimoji="1" lang="ja-JP" altLang="en-US" dirty="0" smtClean="0"/>
              <a:t>の感染症対策が大きく進みました</a:t>
            </a:r>
            <a:r>
              <a:rPr kumimoji="1" lang="ja-JP" altLang="en-US" dirty="0" smtClean="0"/>
              <a:t>。</a:t>
            </a:r>
            <a:endParaRPr kumimoji="1" lang="en-US" altLang="ja-JP" dirty="0" smtClean="0"/>
          </a:p>
          <a:p>
            <a:endParaRPr kumimoji="1" lang="en-US" altLang="ja-JP" dirty="0" smtClean="0"/>
          </a:p>
          <a:p>
            <a:r>
              <a:rPr kumimoji="1" lang="ja-JP" altLang="en-US" dirty="0" smtClean="0"/>
              <a:t>これ</a:t>
            </a:r>
            <a:r>
              <a:rPr kumimoji="1" lang="ja-JP" altLang="en-US" dirty="0"/>
              <a:t>で皆さんはお気づきでしょう．最近の世界各国のウィルス感染政策においても，データの収集によって，感染経路を特定し</a:t>
            </a:r>
            <a:r>
              <a:rPr kumimoji="1" lang="ja-JP" altLang="en-US" dirty="0" smtClean="0"/>
              <a:t>，感染</a:t>
            </a:r>
            <a:r>
              <a:rPr kumimoji="1" lang="ja-JP" altLang="en-US" dirty="0"/>
              <a:t>拡大の防止につなげようとしています．</a:t>
            </a:r>
            <a:endParaRPr kumimoji="1" lang="en-US" altLang="ja-JP" dirty="0"/>
          </a:p>
          <a:p>
            <a:r>
              <a:rPr kumimoji="1" lang="ja-JP" altLang="en-US" dirty="0"/>
              <a:t>このとき，たとえば検査に対する偽陰性の割合がどれくらいかを見積もるには，適切なデータを基礎にして，条件付き確率をはじめとする数学を利用することになります．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C7FCCAB-24D8-4677-B89E-6E39500E7C95}" type="slidenum">
              <a:rPr kumimoji="1" lang="ja-JP" altLang="en-US" smtClean="0"/>
              <a:t>8</a:t>
            </a:fld>
            <a:endParaRPr kumimoji="1" lang="ja-JP" altLang="en-US"/>
          </a:p>
        </p:txBody>
      </p:sp>
    </p:spTree>
    <p:extLst>
      <p:ext uri="{BB962C8B-B14F-4D97-AF65-F5344CB8AC3E}">
        <p14:creationId xmlns:p14="http://schemas.microsoft.com/office/powerpoint/2010/main" val="3031859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いわゆる文系の学問においてもデータ科学は浸透しています。</a:t>
            </a:r>
            <a:endParaRPr kumimoji="1" lang="en-US" altLang="ja-JP" dirty="0"/>
          </a:p>
          <a:p>
            <a:r>
              <a:rPr kumimoji="1" lang="ja-JP" altLang="en-US" dirty="0" smtClean="0"/>
              <a:t>たとえば，</a:t>
            </a:r>
            <a:r>
              <a:rPr kumimoji="1" lang="en-US" altLang="ja-JP" dirty="0" smtClean="0"/>
              <a:t>2</a:t>
            </a:r>
            <a:r>
              <a:rPr kumimoji="1" lang="ja-JP" altLang="en-US" dirty="0" err="1" smtClean="0"/>
              <a:t>つの</a:t>
            </a:r>
            <a:r>
              <a:rPr kumimoji="1" lang="ja-JP" altLang="en-US" dirty="0" smtClean="0"/>
              <a:t>学習法の効果を比較する研究をしているとしましょう．</a:t>
            </a:r>
            <a:endParaRPr kumimoji="1" lang="en-US" altLang="ja-JP" dirty="0" smtClean="0"/>
          </a:p>
          <a:p>
            <a:r>
              <a:rPr kumimoji="1" lang="ja-JP" altLang="en-US" dirty="0" smtClean="0"/>
              <a:t>この場合，物理</a:t>
            </a:r>
            <a:r>
              <a:rPr kumimoji="1" lang="ja-JP" altLang="en-US" dirty="0"/>
              <a:t>法則を扱う場合よりもデータにばらつきが生じやすくなります。</a:t>
            </a:r>
            <a:endParaRPr kumimoji="1" lang="en-US" altLang="ja-JP" dirty="0"/>
          </a:p>
          <a:p>
            <a:r>
              <a:rPr kumimoji="1" lang="ja-JP" altLang="en-US" dirty="0"/>
              <a:t>そのため</a:t>
            </a:r>
            <a:r>
              <a:rPr kumimoji="1" lang="ja-JP" altLang="en-US" dirty="0" smtClean="0"/>
              <a:t>、グループ</a:t>
            </a:r>
            <a:r>
              <a:rPr kumimoji="1" lang="ja-JP" altLang="en-US" dirty="0"/>
              <a:t>ごとに学習データの平均値を比較して全体の傾向を</a:t>
            </a:r>
            <a:r>
              <a:rPr kumimoji="1" lang="ja-JP" altLang="en-US" dirty="0" smtClean="0"/>
              <a:t>知る</a:t>
            </a:r>
            <a:r>
              <a:rPr kumimoji="1" lang="ja-JP" altLang="en-US" dirty="0" smtClean="0"/>
              <a:t>ことを行います</a:t>
            </a:r>
            <a:endParaRPr kumimoji="1" lang="en-US" altLang="ja-JP" dirty="0" smtClean="0"/>
          </a:p>
          <a:p>
            <a:r>
              <a:rPr kumimoji="1" lang="ja-JP" altLang="en-US" sz="1200" b="0" i="0" u="none" strike="noStrike" kern="1200" cap="none" spc="0" normalizeH="0" baseline="0" noProof="0" dirty="0" smtClean="0">
                <a:ln>
                  <a:noFill/>
                </a:ln>
                <a:solidFill>
                  <a:srgbClr val="000000"/>
                </a:solidFill>
                <a:effectLst/>
                <a:uLnTx/>
                <a:uFillTx/>
                <a:latin typeface="Times New Roman" pitchFamily="18" charset="0"/>
                <a:ea typeface="ＭＳ Ｐゴシック"/>
                <a:cs typeface="Times New Roman" pitchFamily="18" charset="0"/>
              </a:rPr>
              <a:t>学習法</a:t>
            </a:r>
            <a:r>
              <a:rPr kumimoji="1" lang="en-US" altLang="ja-JP" sz="1200" b="0" i="0" u="none" strike="noStrike" kern="1200" cap="none" spc="0" normalizeH="0" baseline="0" noProof="0" dirty="0" smtClean="0">
                <a:ln>
                  <a:noFill/>
                </a:ln>
                <a:solidFill>
                  <a:srgbClr val="000000"/>
                </a:solidFill>
                <a:effectLst/>
                <a:uLnTx/>
                <a:uFillTx/>
                <a:latin typeface="Times New Roman" pitchFamily="18" charset="0"/>
                <a:ea typeface="ＭＳ Ｐゴシック"/>
                <a:cs typeface="Times New Roman" pitchFamily="18" charset="0"/>
              </a:rPr>
              <a:t>A</a:t>
            </a:r>
            <a:r>
              <a:rPr kumimoji="1" lang="ja-JP" altLang="en-US" sz="1200" b="0" i="0" u="none" strike="noStrike" kern="1200" cap="none" spc="0" normalizeH="0" baseline="0" noProof="0" dirty="0" smtClean="0">
                <a:ln>
                  <a:noFill/>
                </a:ln>
                <a:solidFill>
                  <a:srgbClr val="000000"/>
                </a:solidFill>
                <a:effectLst/>
                <a:uLnTx/>
                <a:uFillTx/>
                <a:latin typeface="Times New Roman" pitchFamily="18" charset="0"/>
                <a:ea typeface="ＭＳ Ｐゴシック"/>
                <a:cs typeface="Times New Roman" pitchFamily="18" charset="0"/>
              </a:rPr>
              <a:t>のグループは学習法</a:t>
            </a:r>
            <a:r>
              <a:rPr kumimoji="1" lang="en-US" altLang="ja-JP" sz="1200" b="0" i="0" u="none" strike="noStrike" kern="1200" cap="none" spc="0" normalizeH="0" baseline="0" noProof="0" dirty="0" smtClean="0">
                <a:ln>
                  <a:noFill/>
                </a:ln>
                <a:solidFill>
                  <a:srgbClr val="000000"/>
                </a:solidFill>
                <a:effectLst/>
                <a:uLnTx/>
                <a:uFillTx/>
                <a:latin typeface="Times New Roman" pitchFamily="18" charset="0"/>
                <a:ea typeface="ＭＳ Ｐゴシック"/>
                <a:cs typeface="Times New Roman" pitchFamily="18" charset="0"/>
              </a:rPr>
              <a:t>B</a:t>
            </a:r>
            <a:r>
              <a:rPr kumimoji="1" lang="ja-JP" altLang="en-US" sz="1200" b="0" i="0" u="none" strike="noStrike" kern="1200" cap="none" spc="0" normalizeH="0" baseline="0" noProof="0" dirty="0" smtClean="0">
                <a:ln>
                  <a:noFill/>
                </a:ln>
                <a:solidFill>
                  <a:srgbClr val="000000"/>
                </a:solidFill>
                <a:effectLst/>
                <a:uLnTx/>
                <a:uFillTx/>
                <a:latin typeface="Times New Roman" pitchFamily="18" charset="0"/>
                <a:ea typeface="ＭＳ Ｐゴシック"/>
                <a:cs typeface="Times New Roman" pitchFamily="18" charset="0"/>
              </a:rPr>
              <a:t>のグループよりも勉強時間や，テストの成績の平均値が高いというものです．</a:t>
            </a:r>
            <a:endParaRPr kumimoji="1" lang="en-US" altLang="ja-JP" sz="1200" b="0" i="0" u="none" strike="noStrike" kern="1200" cap="none" spc="0" normalizeH="0" baseline="0" noProof="0" dirty="0" smtClean="0">
              <a:ln>
                <a:noFill/>
              </a:ln>
              <a:solidFill>
                <a:srgbClr val="000000"/>
              </a:solidFill>
              <a:effectLst/>
              <a:uLnTx/>
              <a:uFillTx/>
              <a:latin typeface="Times New Roman" pitchFamily="18" charset="0"/>
              <a:ea typeface="ＭＳ Ｐゴシック"/>
              <a:cs typeface="Times New Roman" pitchFamily="18" charset="0"/>
            </a:endParaRPr>
          </a:p>
          <a:p>
            <a:r>
              <a:rPr kumimoji="1" lang="ja-JP" altLang="en-US" dirty="0" smtClean="0"/>
              <a:t>これに加えて，人</a:t>
            </a:r>
            <a:r>
              <a:rPr kumimoji="1" lang="ja-JP" altLang="en-US" dirty="0"/>
              <a:t>によって効果のあらわれ方にどのくらいの違いがあるのか、そうした違いを生む要因はなにかといった個人差を明らかにすることも</a:t>
            </a:r>
            <a:r>
              <a:rPr kumimoji="1" lang="ja-JP" altLang="en-US" dirty="0" smtClean="0"/>
              <a:t>重要になります。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smtClean="0">
                <a:ln>
                  <a:noFill/>
                </a:ln>
                <a:solidFill>
                  <a:srgbClr val="000000"/>
                </a:solidFill>
                <a:effectLst/>
                <a:uLnTx/>
                <a:uFillTx/>
                <a:latin typeface="Times New Roman" pitchFamily="18" charset="0"/>
                <a:ea typeface="ＭＳ Ｐゴシック"/>
                <a:cs typeface="Times New Roman" pitchFamily="18" charset="0"/>
              </a:rPr>
              <a:t>たとえば，まじめな性格の人は学習法</a:t>
            </a:r>
            <a:r>
              <a:rPr kumimoji="1" lang="en-US" altLang="ja-JP" sz="1200" b="0" i="0" u="none" strike="noStrike" kern="1200" cap="none" spc="0" normalizeH="0" baseline="0" noProof="0" dirty="0" smtClean="0">
                <a:ln>
                  <a:noFill/>
                </a:ln>
                <a:solidFill>
                  <a:srgbClr val="000000"/>
                </a:solidFill>
                <a:effectLst/>
                <a:uLnTx/>
                <a:uFillTx/>
                <a:latin typeface="Times New Roman" pitchFamily="18" charset="0"/>
                <a:ea typeface="ＭＳ Ｐゴシック"/>
                <a:cs typeface="Times New Roman" pitchFamily="18" charset="0"/>
              </a:rPr>
              <a:t>A</a:t>
            </a:r>
            <a:r>
              <a:rPr kumimoji="1" lang="ja-JP" altLang="en-US" sz="1200" b="0" i="0" u="none" strike="noStrike" kern="1200" cap="none" spc="0" normalizeH="0" baseline="0" noProof="0" dirty="0" smtClean="0">
                <a:ln>
                  <a:noFill/>
                </a:ln>
                <a:solidFill>
                  <a:srgbClr val="000000"/>
                </a:solidFill>
                <a:effectLst/>
                <a:uLnTx/>
                <a:uFillTx/>
                <a:latin typeface="Times New Roman" pitchFamily="18" charset="0"/>
                <a:ea typeface="ＭＳ Ｐゴシック"/>
                <a:cs typeface="Times New Roman" pitchFamily="18" charset="0"/>
              </a:rPr>
              <a:t>の効果が特に大きい，学習内容に関心の低い人はむしろ学習法</a:t>
            </a:r>
            <a:r>
              <a:rPr kumimoji="1" lang="en-US" altLang="ja-JP" sz="1200" b="0" i="0" u="none" strike="noStrike" kern="1200" cap="none" spc="0" normalizeH="0" baseline="0" noProof="0" dirty="0" smtClean="0">
                <a:ln>
                  <a:noFill/>
                </a:ln>
                <a:solidFill>
                  <a:srgbClr val="000000"/>
                </a:solidFill>
                <a:effectLst/>
                <a:uLnTx/>
                <a:uFillTx/>
                <a:latin typeface="Times New Roman" pitchFamily="18" charset="0"/>
                <a:ea typeface="ＭＳ Ｐゴシック"/>
                <a:cs typeface="Times New Roman" pitchFamily="18" charset="0"/>
              </a:rPr>
              <a:t>B</a:t>
            </a:r>
            <a:r>
              <a:rPr kumimoji="1" lang="ja-JP" altLang="en-US" sz="1200" b="0" i="0" u="none" strike="noStrike" kern="1200" cap="none" spc="0" normalizeH="0" baseline="0" noProof="0" dirty="0" smtClean="0">
                <a:ln>
                  <a:noFill/>
                </a:ln>
                <a:solidFill>
                  <a:srgbClr val="000000"/>
                </a:solidFill>
                <a:effectLst/>
                <a:uLnTx/>
                <a:uFillTx/>
                <a:latin typeface="Times New Roman" pitchFamily="18" charset="0"/>
                <a:ea typeface="ＭＳ Ｐゴシック"/>
                <a:cs typeface="Times New Roman" pitchFamily="18" charset="0"/>
              </a:rPr>
              <a:t>の方が効果が</a:t>
            </a:r>
            <a:r>
              <a:rPr kumimoji="1" lang="ja-JP" altLang="en-US" sz="1200" b="0" i="0" u="none" strike="noStrike" kern="1200" cap="none" spc="0" normalizeH="0" baseline="0" noProof="0" dirty="0" smtClean="0">
                <a:ln>
                  <a:noFill/>
                </a:ln>
                <a:solidFill>
                  <a:srgbClr val="000000"/>
                </a:solidFill>
                <a:effectLst/>
                <a:uLnTx/>
                <a:uFillTx/>
                <a:latin typeface="Times New Roman" pitchFamily="18" charset="0"/>
                <a:ea typeface="ＭＳ Ｐゴシック"/>
                <a:cs typeface="Times New Roman" pitchFamily="18" charset="0"/>
              </a:rPr>
              <a:t>大きい</a:t>
            </a:r>
            <a:endParaRPr kumimoji="1" lang="en-US" altLang="ja-JP" sz="1200" b="0" i="0" u="none" strike="noStrike" kern="1200" cap="none" spc="0" normalizeH="0" baseline="0" noProof="0" dirty="0" smtClean="0">
              <a:ln>
                <a:noFill/>
              </a:ln>
              <a:solidFill>
                <a:srgbClr val="000000"/>
              </a:solidFill>
              <a:effectLst/>
              <a:uLnTx/>
              <a:uFillTx/>
              <a:latin typeface="Times New Roman" pitchFamily="18" charset="0"/>
              <a:ea typeface="ＭＳ Ｐゴシック"/>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smtClean="0">
                <a:ln>
                  <a:noFill/>
                </a:ln>
                <a:solidFill>
                  <a:srgbClr val="000000"/>
                </a:solidFill>
                <a:effectLst/>
                <a:uLnTx/>
                <a:uFillTx/>
                <a:latin typeface="Times New Roman" pitchFamily="18" charset="0"/>
                <a:ea typeface="ＭＳ Ｐゴシック"/>
                <a:cs typeface="Times New Roman" pitchFamily="18" charset="0"/>
              </a:rPr>
              <a:t>などです．</a:t>
            </a:r>
            <a:endParaRPr kumimoji="1" lang="en-US" altLang="ja-JP" dirty="0"/>
          </a:p>
          <a:p>
            <a:r>
              <a:rPr kumimoji="1" lang="ja-JP" altLang="en-US" dirty="0"/>
              <a:t>このような複数の要因が複雑に絡み合う人の行動や心理の解明にもデータ科学は役立ちます。</a:t>
            </a:r>
            <a:endParaRPr kumimoji="1" lang="en-US" altLang="ja-JP"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21033-E1DD-4276-8651-0269DAF31FB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901267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8" name="正方形/長方形 7"/>
          <p:cNvSpPr/>
          <p:nvPr userDrawn="1"/>
        </p:nvSpPr>
        <p:spPr>
          <a:xfrm>
            <a:off x="0" y="1109632"/>
            <a:ext cx="9144000" cy="24057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rtlCol="0" anchor="ctr"/>
          <a:lstStyle/>
          <a:p>
            <a:pPr algn="ctr"/>
            <a:endParaRPr kumimoji="1" lang="ja-JP" altLang="en-US" dirty="0"/>
          </a:p>
        </p:txBody>
      </p:sp>
      <p:sp>
        <p:nvSpPr>
          <p:cNvPr id="2" name="Title 1"/>
          <p:cNvSpPr>
            <a:spLocks noGrp="1"/>
          </p:cNvSpPr>
          <p:nvPr>
            <p:ph type="ctrTitle"/>
          </p:nvPr>
        </p:nvSpPr>
        <p:spPr>
          <a:xfrm>
            <a:off x="251521" y="1182351"/>
            <a:ext cx="8656529" cy="2311964"/>
          </a:xfrm>
          <a:prstGeom prst="rect">
            <a:avLst/>
          </a:prstGeom>
        </p:spPr>
        <p:txBody>
          <a:bodyPr anchor="ctr">
            <a:normAutofit/>
          </a:bodyPr>
          <a:lstStyle>
            <a:lvl1pPr algn="ctr">
              <a:lnSpc>
                <a:spcPct val="100000"/>
              </a:lnSpc>
              <a:defRPr sz="3600" b="0">
                <a:solidFill>
                  <a:schemeClr val="bg1"/>
                </a:solidFill>
                <a:latin typeface="+mj-ea"/>
                <a:ea typeface="+mj-ea"/>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51519" y="3763737"/>
            <a:ext cx="8656530" cy="1706336"/>
          </a:xfrm>
          <a:prstGeom prst="rect">
            <a:avLst/>
          </a:prstGeom>
        </p:spPr>
        <p:txBody>
          <a:bodyPr anchor="ctr">
            <a:normAutofit/>
          </a:bodyPr>
          <a:lstStyle>
            <a:lvl1pPr marL="0" indent="0" algn="ctr">
              <a:lnSpc>
                <a:spcPct val="100000"/>
              </a:lnSpc>
              <a:buNone/>
              <a:defRPr sz="2300">
                <a:solidFill>
                  <a:schemeClr val="tx1"/>
                </a:solidFill>
                <a:latin typeface="Noto Sans CJK JP Bold" pitchFamily="34" charset="-128"/>
                <a:ea typeface="Noto Sans CJK JP Bold" pitchFamily="34" charset="-128"/>
              </a:defRPr>
            </a:lvl1pPr>
            <a:lvl2pPr marL="515813" indent="0" algn="ctr">
              <a:buNone/>
              <a:defRPr sz="2300"/>
            </a:lvl2pPr>
            <a:lvl3pPr marL="1031626" indent="0" algn="ctr">
              <a:buNone/>
              <a:defRPr sz="2000"/>
            </a:lvl3pPr>
            <a:lvl4pPr marL="1547439" indent="0" algn="ctr">
              <a:buNone/>
              <a:defRPr sz="1800"/>
            </a:lvl4pPr>
            <a:lvl5pPr marL="2063252" indent="0" algn="ctr">
              <a:buNone/>
              <a:defRPr sz="1800"/>
            </a:lvl5pPr>
            <a:lvl6pPr marL="2579065" indent="0" algn="ctr">
              <a:buNone/>
              <a:defRPr sz="1800"/>
            </a:lvl6pPr>
            <a:lvl7pPr marL="3094878" indent="0" algn="ctr">
              <a:buNone/>
              <a:defRPr sz="1800"/>
            </a:lvl7pPr>
            <a:lvl8pPr marL="3610691" indent="0" algn="ctr">
              <a:buNone/>
              <a:defRPr sz="1800"/>
            </a:lvl8pPr>
            <a:lvl9pPr marL="4126504" indent="0" algn="ctr">
              <a:buNone/>
              <a:defRPr sz="1800"/>
            </a:lvl9pPr>
          </a:lstStyle>
          <a:p>
            <a:r>
              <a:rPr lang="ja-JP" altLang="en-US" dirty="0"/>
              <a:t>マスター サブタイトルの書式設定</a:t>
            </a:r>
            <a:endParaRPr lang="en-US" dirty="0"/>
          </a:p>
        </p:txBody>
      </p:sp>
    </p:spTree>
    <p:extLst>
      <p:ext uri="{BB962C8B-B14F-4D97-AF65-F5344CB8AC3E}">
        <p14:creationId xmlns:p14="http://schemas.microsoft.com/office/powerpoint/2010/main" val="1719089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038"/>
          <p:cNvSpPr>
            <a:spLocks noGrp="1" noChangeArrowheads="1"/>
          </p:cNvSpPr>
          <p:nvPr>
            <p:ph type="dt" sz="half" idx="10"/>
          </p:nvPr>
        </p:nvSpPr>
        <p:spPr>
          <a:ln/>
        </p:spPr>
        <p:txBody>
          <a:bodyPr/>
          <a:lstStyle>
            <a:lvl1pPr>
              <a:defRPr/>
            </a:lvl1pPr>
          </a:lstStyle>
          <a:p>
            <a:pPr>
              <a:defRPr/>
            </a:pPr>
            <a:endParaRPr lang="en-US"/>
          </a:p>
        </p:txBody>
      </p:sp>
      <p:sp>
        <p:nvSpPr>
          <p:cNvPr id="6" name="Rectangle 1039"/>
          <p:cNvSpPr>
            <a:spLocks noGrp="1" noChangeArrowheads="1"/>
          </p:cNvSpPr>
          <p:nvPr>
            <p:ph type="ftr" sz="quarter" idx="11"/>
          </p:nvPr>
        </p:nvSpPr>
        <p:spPr>
          <a:ln/>
        </p:spPr>
        <p:txBody>
          <a:bodyPr/>
          <a:lstStyle>
            <a:lvl1pPr>
              <a:defRPr/>
            </a:lvl1pPr>
          </a:lstStyle>
          <a:p>
            <a:pPr>
              <a:defRPr/>
            </a:pPr>
            <a:endParaRPr lang="en-US"/>
          </a:p>
        </p:txBody>
      </p:sp>
      <p:sp>
        <p:nvSpPr>
          <p:cNvPr id="7" name="Rectangle 1040"/>
          <p:cNvSpPr>
            <a:spLocks noGrp="1" noChangeArrowheads="1"/>
          </p:cNvSpPr>
          <p:nvPr>
            <p:ph type="sldNum" sz="quarter" idx="12"/>
          </p:nvPr>
        </p:nvSpPr>
        <p:spPr>
          <a:ln/>
        </p:spPr>
        <p:txBody>
          <a:bodyPr/>
          <a:lstStyle>
            <a:lvl1pPr>
              <a:defRPr/>
            </a:lvl1pPr>
          </a:lstStyle>
          <a:p>
            <a:pPr>
              <a:defRPr/>
            </a:pPr>
            <a:fld id="{46803B7F-CDA9-4AFF-B8F9-574CD3A4C23B}" type="slidenum">
              <a:rPr lang="en-US"/>
              <a:pPr>
                <a:defRPr/>
              </a:pPr>
              <a:t>‹#›</a:t>
            </a:fld>
            <a:endParaRPr lang="en-US"/>
          </a:p>
        </p:txBody>
      </p:sp>
    </p:spTree>
    <p:extLst>
      <p:ext uri="{BB962C8B-B14F-4D97-AF65-F5344CB8AC3E}">
        <p14:creationId xmlns:p14="http://schemas.microsoft.com/office/powerpoint/2010/main" val="2982834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038"/>
          <p:cNvSpPr>
            <a:spLocks noGrp="1" noChangeArrowheads="1"/>
          </p:cNvSpPr>
          <p:nvPr>
            <p:ph type="dt" sz="half" idx="10"/>
          </p:nvPr>
        </p:nvSpPr>
        <p:spPr>
          <a:ln/>
        </p:spPr>
        <p:txBody>
          <a:bodyPr/>
          <a:lstStyle>
            <a:lvl1pPr>
              <a:defRPr/>
            </a:lvl1pPr>
          </a:lstStyle>
          <a:p>
            <a:pPr>
              <a:defRPr/>
            </a:pPr>
            <a:endParaRPr lang="en-US"/>
          </a:p>
        </p:txBody>
      </p:sp>
      <p:sp>
        <p:nvSpPr>
          <p:cNvPr id="6" name="Rectangle 1039"/>
          <p:cNvSpPr>
            <a:spLocks noGrp="1" noChangeArrowheads="1"/>
          </p:cNvSpPr>
          <p:nvPr>
            <p:ph type="ftr" sz="quarter" idx="11"/>
          </p:nvPr>
        </p:nvSpPr>
        <p:spPr>
          <a:ln/>
        </p:spPr>
        <p:txBody>
          <a:bodyPr/>
          <a:lstStyle>
            <a:lvl1pPr>
              <a:defRPr/>
            </a:lvl1pPr>
          </a:lstStyle>
          <a:p>
            <a:pPr>
              <a:defRPr/>
            </a:pPr>
            <a:endParaRPr lang="en-US"/>
          </a:p>
        </p:txBody>
      </p:sp>
      <p:sp>
        <p:nvSpPr>
          <p:cNvPr id="7" name="Rectangle 1040"/>
          <p:cNvSpPr>
            <a:spLocks noGrp="1" noChangeArrowheads="1"/>
          </p:cNvSpPr>
          <p:nvPr>
            <p:ph type="sldNum" sz="quarter" idx="12"/>
          </p:nvPr>
        </p:nvSpPr>
        <p:spPr>
          <a:ln/>
        </p:spPr>
        <p:txBody>
          <a:bodyPr/>
          <a:lstStyle>
            <a:lvl1pPr>
              <a:defRPr/>
            </a:lvl1pPr>
          </a:lstStyle>
          <a:p>
            <a:pPr>
              <a:defRPr/>
            </a:pPr>
            <a:fld id="{2DF1A4EB-9200-48C7-AA56-7328121F0965}" type="slidenum">
              <a:rPr lang="en-US"/>
              <a:pPr>
                <a:defRPr/>
              </a:pPr>
              <a:t>‹#›</a:t>
            </a:fld>
            <a:endParaRPr lang="en-US"/>
          </a:p>
        </p:txBody>
      </p:sp>
    </p:spTree>
    <p:extLst>
      <p:ext uri="{BB962C8B-B14F-4D97-AF65-F5344CB8AC3E}">
        <p14:creationId xmlns:p14="http://schemas.microsoft.com/office/powerpoint/2010/main" val="2222299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38"/>
          <p:cNvSpPr>
            <a:spLocks noGrp="1" noChangeArrowheads="1"/>
          </p:cNvSpPr>
          <p:nvPr>
            <p:ph type="dt" sz="half" idx="10"/>
          </p:nvPr>
        </p:nvSpPr>
        <p:spPr>
          <a:ln/>
        </p:spPr>
        <p:txBody>
          <a:bodyPr/>
          <a:lstStyle>
            <a:lvl1pPr>
              <a:defRPr/>
            </a:lvl1pPr>
          </a:lstStyle>
          <a:p>
            <a:pPr>
              <a:defRPr/>
            </a:pPr>
            <a:endParaRPr lang="en-US"/>
          </a:p>
        </p:txBody>
      </p:sp>
      <p:sp>
        <p:nvSpPr>
          <p:cNvPr id="5" name="Rectangle 1039"/>
          <p:cNvSpPr>
            <a:spLocks noGrp="1" noChangeArrowheads="1"/>
          </p:cNvSpPr>
          <p:nvPr>
            <p:ph type="ftr" sz="quarter" idx="11"/>
          </p:nvPr>
        </p:nvSpPr>
        <p:spPr>
          <a:ln/>
        </p:spPr>
        <p:txBody>
          <a:bodyPr/>
          <a:lstStyle>
            <a:lvl1pPr>
              <a:defRPr/>
            </a:lvl1pPr>
          </a:lstStyle>
          <a:p>
            <a:pPr>
              <a:defRPr/>
            </a:pPr>
            <a:endParaRPr lang="en-US"/>
          </a:p>
        </p:txBody>
      </p:sp>
      <p:sp>
        <p:nvSpPr>
          <p:cNvPr id="6" name="Rectangle 1040"/>
          <p:cNvSpPr>
            <a:spLocks noGrp="1" noChangeArrowheads="1"/>
          </p:cNvSpPr>
          <p:nvPr>
            <p:ph type="sldNum" sz="quarter" idx="12"/>
          </p:nvPr>
        </p:nvSpPr>
        <p:spPr>
          <a:ln/>
        </p:spPr>
        <p:txBody>
          <a:bodyPr/>
          <a:lstStyle>
            <a:lvl1pPr>
              <a:defRPr/>
            </a:lvl1pPr>
          </a:lstStyle>
          <a:p>
            <a:pPr>
              <a:defRPr/>
            </a:pPr>
            <a:fld id="{EB3CC4AB-59C1-4C36-BFBD-DCDA491F35EF}" type="slidenum">
              <a:rPr lang="en-US"/>
              <a:pPr>
                <a:defRPr/>
              </a:pPr>
              <a:t>‹#›</a:t>
            </a:fld>
            <a:endParaRPr lang="en-US"/>
          </a:p>
        </p:txBody>
      </p:sp>
    </p:spTree>
    <p:extLst>
      <p:ext uri="{BB962C8B-B14F-4D97-AF65-F5344CB8AC3E}">
        <p14:creationId xmlns:p14="http://schemas.microsoft.com/office/powerpoint/2010/main" val="1983597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11963" y="228600"/>
            <a:ext cx="2143125" cy="59039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81000" y="228600"/>
            <a:ext cx="6278563" cy="59039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38"/>
          <p:cNvSpPr>
            <a:spLocks noGrp="1" noChangeArrowheads="1"/>
          </p:cNvSpPr>
          <p:nvPr>
            <p:ph type="dt" sz="half" idx="10"/>
          </p:nvPr>
        </p:nvSpPr>
        <p:spPr>
          <a:ln/>
        </p:spPr>
        <p:txBody>
          <a:bodyPr/>
          <a:lstStyle>
            <a:lvl1pPr>
              <a:defRPr/>
            </a:lvl1pPr>
          </a:lstStyle>
          <a:p>
            <a:pPr>
              <a:defRPr/>
            </a:pPr>
            <a:endParaRPr lang="en-US"/>
          </a:p>
        </p:txBody>
      </p:sp>
      <p:sp>
        <p:nvSpPr>
          <p:cNvPr id="5" name="Rectangle 1039"/>
          <p:cNvSpPr>
            <a:spLocks noGrp="1" noChangeArrowheads="1"/>
          </p:cNvSpPr>
          <p:nvPr>
            <p:ph type="ftr" sz="quarter" idx="11"/>
          </p:nvPr>
        </p:nvSpPr>
        <p:spPr>
          <a:ln/>
        </p:spPr>
        <p:txBody>
          <a:bodyPr/>
          <a:lstStyle>
            <a:lvl1pPr>
              <a:defRPr/>
            </a:lvl1pPr>
          </a:lstStyle>
          <a:p>
            <a:pPr>
              <a:defRPr/>
            </a:pPr>
            <a:endParaRPr lang="en-US"/>
          </a:p>
        </p:txBody>
      </p:sp>
      <p:sp>
        <p:nvSpPr>
          <p:cNvPr id="6" name="Rectangle 1040"/>
          <p:cNvSpPr>
            <a:spLocks noGrp="1" noChangeArrowheads="1"/>
          </p:cNvSpPr>
          <p:nvPr>
            <p:ph type="sldNum" sz="quarter" idx="12"/>
          </p:nvPr>
        </p:nvSpPr>
        <p:spPr>
          <a:ln/>
        </p:spPr>
        <p:txBody>
          <a:bodyPr/>
          <a:lstStyle>
            <a:lvl1pPr>
              <a:defRPr/>
            </a:lvl1pPr>
          </a:lstStyle>
          <a:p>
            <a:pPr>
              <a:defRPr/>
            </a:pPr>
            <a:fld id="{525450E8-382A-4D3E-B6B3-280ACAA31576}" type="slidenum">
              <a:rPr lang="en-US"/>
              <a:pPr>
                <a:defRPr/>
              </a:pPr>
              <a:t>‹#›</a:t>
            </a:fld>
            <a:endParaRPr lang="en-US"/>
          </a:p>
        </p:txBody>
      </p:sp>
    </p:spTree>
    <p:extLst>
      <p:ext uri="{BB962C8B-B14F-4D97-AF65-F5344CB8AC3E}">
        <p14:creationId xmlns:p14="http://schemas.microsoft.com/office/powerpoint/2010/main" val="1204942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00716" name="Rectangle 1036"/>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200717"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4" name="Rectangle 1038"/>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ja-JP">
              <a:solidFill>
                <a:srgbClr val="1C1C1C"/>
              </a:solidFill>
            </a:endParaRPr>
          </a:p>
        </p:txBody>
      </p:sp>
      <p:sp>
        <p:nvSpPr>
          <p:cNvPr id="15" name="Rectangle 1039"/>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ja-JP">
              <a:solidFill>
                <a:srgbClr val="1C1C1C"/>
              </a:solidFill>
            </a:endParaRPr>
          </a:p>
        </p:txBody>
      </p:sp>
      <p:sp>
        <p:nvSpPr>
          <p:cNvPr id="16" name="Rectangle 1040"/>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C708EFBE-13AF-4BEE-98E8-91EDEE20D27D}" type="slidenum">
              <a:rPr lang="en-US" altLang="ja-JP">
                <a:solidFill>
                  <a:srgbClr val="1C1C1C"/>
                </a:solidFill>
              </a:rPr>
              <a:pPr>
                <a:defRPr/>
              </a:pPr>
              <a:t>‹#›</a:t>
            </a:fld>
            <a:endParaRPr lang="en-US" altLang="ja-JP">
              <a:solidFill>
                <a:srgbClr val="1C1C1C"/>
              </a:solidFill>
            </a:endParaRPr>
          </a:p>
        </p:txBody>
      </p:sp>
    </p:spTree>
    <p:extLst>
      <p:ext uri="{BB962C8B-B14F-4D97-AF65-F5344CB8AC3E}">
        <p14:creationId xmlns:p14="http://schemas.microsoft.com/office/powerpoint/2010/main" val="3503354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F9197EE5-F942-49F7-B9CB-4950D927025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45294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6C307A00-EE94-45E8-A98F-2EE37C6F0B2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89198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295400"/>
            <a:ext cx="4095750" cy="483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857750" y="1295400"/>
            <a:ext cx="4097338" cy="483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C7A343DA-8528-4EA4-80CC-3048884048A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49902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3E535A39-4B42-439A-9FDE-F6EDC224503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13629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0AE75A44-9419-41E5-B06C-E45DEA12AF0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6861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0"/>
            <a:ext cx="9144000" cy="9231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rtlCol="0" anchor="ctr"/>
          <a:lstStyle/>
          <a:p>
            <a:pPr algn="ctr"/>
            <a:endParaRPr kumimoji="1" lang="ja-JP" altLang="en-US" dirty="0">
              <a:latin typeface="+mn-lt"/>
            </a:endParaRPr>
          </a:p>
        </p:txBody>
      </p:sp>
      <p:sp>
        <p:nvSpPr>
          <p:cNvPr id="13" name="コンテンツ プレースホルダー 12"/>
          <p:cNvSpPr>
            <a:spLocks noGrp="1"/>
          </p:cNvSpPr>
          <p:nvPr>
            <p:ph sz="quarter" idx="10"/>
          </p:nvPr>
        </p:nvSpPr>
        <p:spPr>
          <a:xfrm>
            <a:off x="251518" y="1052736"/>
            <a:ext cx="8656530" cy="5659829"/>
          </a:xfrm>
          <a:prstGeom prst="rect">
            <a:avLst/>
          </a:prstGeom>
        </p:spPr>
        <p:txBody>
          <a:bodyPr/>
          <a:lstStyle>
            <a:lvl1pPr>
              <a:lnSpc>
                <a:spcPct val="110000"/>
              </a:lnSpc>
              <a:defRPr sz="2700">
                <a:latin typeface="+mn-ea"/>
                <a:ea typeface="+mn-ea"/>
              </a:defRPr>
            </a:lvl1pPr>
            <a:lvl2pPr marL="609228">
              <a:lnSpc>
                <a:spcPct val="110000"/>
              </a:lnSpc>
              <a:defRPr sz="2300">
                <a:latin typeface="+mn-ea"/>
                <a:ea typeface="+mn-ea"/>
              </a:defRPr>
            </a:lvl2pPr>
            <a:lvl3pPr marL="1055995">
              <a:lnSpc>
                <a:spcPct val="110000"/>
              </a:lnSpc>
              <a:defRPr sz="2300">
                <a:latin typeface="+mn-ea"/>
                <a:ea typeface="+mn-ea"/>
              </a:defRPr>
            </a:lvl3pPr>
            <a:lvl4pPr marL="1502762">
              <a:lnSpc>
                <a:spcPct val="110000"/>
              </a:lnSpc>
              <a:defRPr sz="2300">
                <a:latin typeface="+mn-ea"/>
                <a:ea typeface="+mn-ea"/>
              </a:defRPr>
            </a:lvl4pPr>
            <a:lvl5pPr marL="1949530">
              <a:lnSpc>
                <a:spcPct val="110000"/>
              </a:lnSpc>
              <a:defRPr sz="23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2" name="タイトル 1"/>
          <p:cNvSpPr>
            <a:spLocks noGrp="1"/>
          </p:cNvSpPr>
          <p:nvPr>
            <p:ph type="title"/>
          </p:nvPr>
        </p:nvSpPr>
        <p:spPr>
          <a:xfrm>
            <a:off x="251519" y="163843"/>
            <a:ext cx="8656530" cy="759278"/>
          </a:xfrm>
          <a:prstGeom prst="rect">
            <a:avLst/>
          </a:prstGeom>
        </p:spPr>
        <p:txBody>
          <a:bodyPr tIns="101538"/>
          <a:lstStyle>
            <a:lvl1pPr algn="ctr">
              <a:defRPr b="0">
                <a:solidFill>
                  <a:schemeClr val="bg1"/>
                </a:solidFill>
                <a:latin typeface="+mj-ea"/>
                <a:ea typeface="+mj-ea"/>
              </a:defRPr>
            </a:lvl1pPr>
          </a:lstStyle>
          <a:p>
            <a:r>
              <a:rPr kumimoji="1" lang="ja-JP" altLang="en-US" dirty="0"/>
              <a:t>マスター タイトルの書式設定</a:t>
            </a:r>
          </a:p>
        </p:txBody>
      </p:sp>
      <p:sp>
        <p:nvSpPr>
          <p:cNvPr id="10" name="Slide Number Placeholder 5"/>
          <p:cNvSpPr>
            <a:spLocks noGrp="1"/>
          </p:cNvSpPr>
          <p:nvPr>
            <p:ph type="sldNum" sz="quarter" idx="4"/>
          </p:nvPr>
        </p:nvSpPr>
        <p:spPr>
          <a:xfrm>
            <a:off x="8623802" y="534778"/>
            <a:ext cx="504056" cy="365125"/>
          </a:xfrm>
          <a:prstGeom prst="rect">
            <a:avLst/>
          </a:prstGeom>
        </p:spPr>
        <p:txBody>
          <a:bodyPr anchor="ctr"/>
          <a:lstStyle>
            <a:lvl1pPr algn="ctr">
              <a:defRPr sz="1400">
                <a:solidFill>
                  <a:schemeClr val="bg1"/>
                </a:solidFill>
                <a:latin typeface="+mn-lt"/>
              </a:defRPr>
            </a:lvl1pPr>
          </a:lstStyle>
          <a:p>
            <a:fld id="{ACE43E3F-3E7B-456F-BA38-FE6070B37C56}" type="slidenum">
              <a:rPr lang="ja-JP" altLang="en-US" smtClean="0"/>
              <a:pPr/>
              <a:t>‹#›</a:t>
            </a:fld>
            <a:endParaRPr lang="ja-JP" altLang="en-US" dirty="0"/>
          </a:p>
        </p:txBody>
      </p:sp>
    </p:spTree>
    <p:extLst>
      <p:ext uri="{BB962C8B-B14F-4D97-AF65-F5344CB8AC3E}">
        <p14:creationId xmlns:p14="http://schemas.microsoft.com/office/powerpoint/2010/main" val="1737386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7100E7FD-0C37-4A26-B3CB-77EBC1E603F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3513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EDC430C3-B2E0-45CB-B95F-CAF0D9742AE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87008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6D5E5BED-C596-48F1-823C-70836C64987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07334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90BF74CB-0F23-4993-AF2A-C4EB8552B4A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39529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69113" y="381000"/>
            <a:ext cx="2085975" cy="57515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381000"/>
            <a:ext cx="6107113" cy="57515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C87E7D46-33AF-435D-87A0-72D9192A65B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22049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13" name="コンテンツ プレースホルダー 12"/>
          <p:cNvSpPr>
            <a:spLocks noGrp="1"/>
          </p:cNvSpPr>
          <p:nvPr>
            <p:ph sz="quarter" idx="10"/>
          </p:nvPr>
        </p:nvSpPr>
        <p:spPr>
          <a:xfrm>
            <a:off x="251518" y="1052736"/>
            <a:ext cx="8656530" cy="5659829"/>
          </a:xfrm>
          <a:prstGeom prst="rect">
            <a:avLst/>
          </a:prstGeom>
        </p:spPr>
        <p:txBody>
          <a:bodyPr/>
          <a:lstStyle>
            <a:lvl1pPr>
              <a:lnSpc>
                <a:spcPct val="110000"/>
              </a:lnSpc>
              <a:defRPr sz="2700">
                <a:latin typeface="+mn-ea"/>
                <a:ea typeface="+mn-ea"/>
              </a:defRPr>
            </a:lvl1pPr>
            <a:lvl2pPr marL="609228">
              <a:lnSpc>
                <a:spcPct val="110000"/>
              </a:lnSpc>
              <a:defRPr sz="2300">
                <a:latin typeface="+mn-ea"/>
                <a:ea typeface="+mn-ea"/>
              </a:defRPr>
            </a:lvl2pPr>
            <a:lvl3pPr marL="1055995">
              <a:lnSpc>
                <a:spcPct val="110000"/>
              </a:lnSpc>
              <a:defRPr sz="2300">
                <a:latin typeface="+mn-ea"/>
                <a:ea typeface="+mn-ea"/>
              </a:defRPr>
            </a:lvl3pPr>
            <a:lvl4pPr marL="1502762">
              <a:lnSpc>
                <a:spcPct val="110000"/>
              </a:lnSpc>
              <a:defRPr sz="2300">
                <a:latin typeface="+mn-ea"/>
                <a:ea typeface="+mn-ea"/>
              </a:defRPr>
            </a:lvl4pPr>
            <a:lvl5pPr marL="1949530">
              <a:lnSpc>
                <a:spcPct val="110000"/>
              </a:lnSpc>
              <a:defRPr sz="2300">
                <a:latin typeface="+mn-ea"/>
                <a:ea typeface="+mn-ea"/>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2" name="タイトル 1"/>
          <p:cNvSpPr>
            <a:spLocks noGrp="1"/>
          </p:cNvSpPr>
          <p:nvPr>
            <p:ph type="title"/>
          </p:nvPr>
        </p:nvSpPr>
        <p:spPr>
          <a:xfrm>
            <a:off x="251519" y="163843"/>
            <a:ext cx="8656530" cy="759278"/>
          </a:xfrm>
          <a:prstGeom prst="rect">
            <a:avLst/>
          </a:prstGeom>
        </p:spPr>
        <p:txBody>
          <a:bodyPr tIns="101538"/>
          <a:lstStyle>
            <a:lvl1pPr algn="ctr">
              <a:defRPr b="0">
                <a:solidFill>
                  <a:schemeClr val="bg1"/>
                </a:solidFill>
                <a:latin typeface="+mj-ea"/>
                <a:ea typeface="+mj-ea"/>
              </a:defRPr>
            </a:lvl1pPr>
          </a:lstStyle>
          <a:p>
            <a:r>
              <a:rPr lang="ja-JP" altLang="en-US" dirty="0"/>
              <a:t>マスター タイトルの書式設定</a:t>
            </a:r>
          </a:p>
        </p:txBody>
      </p:sp>
      <p:sp>
        <p:nvSpPr>
          <p:cNvPr id="4" name="Slide Number Placeholder 5"/>
          <p:cNvSpPr>
            <a:spLocks noGrp="1"/>
          </p:cNvSpPr>
          <p:nvPr>
            <p:ph type="sldNum" sz="quarter" idx="11"/>
          </p:nvPr>
        </p:nvSpPr>
        <p:spPr>
          <a:xfrm>
            <a:off x="8623300" y="534988"/>
            <a:ext cx="504825" cy="365125"/>
          </a:xfrm>
        </p:spPr>
        <p:txBody>
          <a:bodyPr/>
          <a:lstStyle>
            <a:lvl1pPr algn="ctr" defTabSz="914400" fontAlgn="base">
              <a:spcBef>
                <a:spcPct val="0"/>
              </a:spcBef>
              <a:spcAft>
                <a:spcPct val="0"/>
              </a:spcAft>
              <a:defRPr sz="1400">
                <a:solidFill>
                  <a:prstClr val="white"/>
                </a:solidFill>
                <a:latin typeface="+mn-lt"/>
              </a:defRPr>
            </a:lvl1pPr>
          </a:lstStyle>
          <a:p>
            <a:pPr>
              <a:defRPr/>
            </a:pPr>
            <a:fld id="{DA42B316-6ADD-45BD-AC40-6CB6CD863629}" type="slidenum">
              <a:rPr lang="ja-JP" altLang="en-US"/>
              <a:pPr>
                <a:defRPr/>
              </a:pPr>
              <a:t>‹#›</a:t>
            </a:fld>
            <a:endParaRPr lang="ja-JP" altLang="en-US" dirty="0"/>
          </a:p>
        </p:txBody>
      </p:sp>
    </p:spTree>
    <p:extLst>
      <p:ext uri="{BB962C8B-B14F-4D97-AF65-F5344CB8AC3E}">
        <p14:creationId xmlns:p14="http://schemas.microsoft.com/office/powerpoint/2010/main" val="1702937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23938" y="381000"/>
            <a:ext cx="7793037" cy="762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295400"/>
            <a:ext cx="4095750" cy="483711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857750" y="1295400"/>
            <a:ext cx="4097338" cy="483711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77A7B549-1028-4749-BFF6-A5CADF4BDEB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98261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023938" y="381000"/>
            <a:ext cx="7793037" cy="762000"/>
          </a:xfrm>
        </p:spPr>
        <p:txBody>
          <a:bodyPr/>
          <a:lstStyle/>
          <a:p>
            <a:r>
              <a:rPr lang="ja-JP" altLang="en-US"/>
              <a:t>マスタ タイトルの書式設定</a:t>
            </a:r>
          </a:p>
        </p:txBody>
      </p:sp>
      <p:sp>
        <p:nvSpPr>
          <p:cNvPr id="3" name="表プレースホルダ 2"/>
          <p:cNvSpPr>
            <a:spLocks noGrp="1"/>
          </p:cNvSpPr>
          <p:nvPr>
            <p:ph type="tbl" idx="1"/>
          </p:nvPr>
        </p:nvSpPr>
        <p:spPr>
          <a:xfrm>
            <a:off x="609600" y="1295400"/>
            <a:ext cx="8345488" cy="4837113"/>
          </a:xfrm>
        </p:spPr>
        <p:txBody>
          <a:bodyPr/>
          <a:lstStyle/>
          <a:p>
            <a:pPr lvl="0"/>
            <a:r>
              <a:rPr lang="ja-JP" altLang="en-US" noProof="0"/>
              <a:t>アイコンをクリックして表を追加</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7E12FCA3-5937-4703-8D94-4CA77E9E1A8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75855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1038"/>
          <p:cNvSpPr>
            <a:spLocks noGrp="1" noChangeArrowheads="1"/>
          </p:cNvSpPr>
          <p:nvPr>
            <p:ph type="dt" sz="half" idx="10"/>
          </p:nvPr>
        </p:nvSpPr>
        <p:spPr>
          <a:ln/>
        </p:spPr>
        <p:txBody>
          <a:bodyPr/>
          <a:lstStyle>
            <a:lvl1pPr>
              <a:defRPr/>
            </a:lvl1pPr>
          </a:lstStyle>
          <a:p>
            <a:pPr>
              <a:defRPr/>
            </a:pPr>
            <a:endParaRPr lang="en-US"/>
          </a:p>
        </p:txBody>
      </p:sp>
      <p:sp>
        <p:nvSpPr>
          <p:cNvPr id="5" name="Rectangle 1039"/>
          <p:cNvSpPr>
            <a:spLocks noGrp="1" noChangeArrowheads="1"/>
          </p:cNvSpPr>
          <p:nvPr>
            <p:ph type="ftr" sz="quarter" idx="11"/>
          </p:nvPr>
        </p:nvSpPr>
        <p:spPr>
          <a:ln/>
        </p:spPr>
        <p:txBody>
          <a:bodyPr/>
          <a:lstStyle>
            <a:lvl1pPr>
              <a:defRPr/>
            </a:lvl1pPr>
          </a:lstStyle>
          <a:p>
            <a:pPr>
              <a:defRPr/>
            </a:pPr>
            <a:endParaRPr lang="en-US"/>
          </a:p>
        </p:txBody>
      </p:sp>
      <p:sp>
        <p:nvSpPr>
          <p:cNvPr id="6" name="Rectangle 1040"/>
          <p:cNvSpPr>
            <a:spLocks noGrp="1" noChangeArrowheads="1"/>
          </p:cNvSpPr>
          <p:nvPr>
            <p:ph type="sldNum" sz="quarter" idx="12"/>
          </p:nvPr>
        </p:nvSpPr>
        <p:spPr>
          <a:ln/>
        </p:spPr>
        <p:txBody>
          <a:bodyPr/>
          <a:lstStyle>
            <a:lvl1pPr>
              <a:defRPr/>
            </a:lvl1pPr>
          </a:lstStyle>
          <a:p>
            <a:pPr>
              <a:defRPr/>
            </a:pPr>
            <a:fld id="{A216664C-D237-4E2B-AD10-3B86A282B1A5}" type="slidenum">
              <a:rPr lang="en-US"/>
              <a:pPr>
                <a:defRPr/>
              </a:pPr>
              <a:t>‹#›</a:t>
            </a:fld>
            <a:endParaRPr lang="en-US"/>
          </a:p>
        </p:txBody>
      </p:sp>
    </p:spTree>
    <p:extLst>
      <p:ext uri="{BB962C8B-B14F-4D97-AF65-F5344CB8AC3E}">
        <p14:creationId xmlns:p14="http://schemas.microsoft.com/office/powerpoint/2010/main" val="2185400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38"/>
          <p:cNvSpPr>
            <a:spLocks noGrp="1" noChangeArrowheads="1"/>
          </p:cNvSpPr>
          <p:nvPr>
            <p:ph type="dt" sz="half" idx="10"/>
          </p:nvPr>
        </p:nvSpPr>
        <p:spPr>
          <a:ln/>
        </p:spPr>
        <p:txBody>
          <a:bodyPr/>
          <a:lstStyle>
            <a:lvl1pPr>
              <a:defRPr/>
            </a:lvl1pPr>
          </a:lstStyle>
          <a:p>
            <a:pPr>
              <a:defRPr/>
            </a:pPr>
            <a:endParaRPr lang="en-US"/>
          </a:p>
        </p:txBody>
      </p:sp>
      <p:sp>
        <p:nvSpPr>
          <p:cNvPr id="5" name="Rectangle 1039"/>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8183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038"/>
          <p:cNvSpPr>
            <a:spLocks noGrp="1" noChangeArrowheads="1"/>
          </p:cNvSpPr>
          <p:nvPr>
            <p:ph type="dt" sz="half" idx="10"/>
          </p:nvPr>
        </p:nvSpPr>
        <p:spPr>
          <a:ln/>
        </p:spPr>
        <p:txBody>
          <a:bodyPr/>
          <a:lstStyle>
            <a:lvl1pPr>
              <a:defRPr/>
            </a:lvl1pPr>
          </a:lstStyle>
          <a:p>
            <a:pPr>
              <a:defRPr/>
            </a:pPr>
            <a:endParaRPr lang="en-US"/>
          </a:p>
        </p:txBody>
      </p:sp>
      <p:sp>
        <p:nvSpPr>
          <p:cNvPr id="5" name="Rectangle 1039"/>
          <p:cNvSpPr>
            <a:spLocks noGrp="1" noChangeArrowheads="1"/>
          </p:cNvSpPr>
          <p:nvPr>
            <p:ph type="ftr" sz="quarter" idx="11"/>
          </p:nvPr>
        </p:nvSpPr>
        <p:spPr>
          <a:ln/>
        </p:spPr>
        <p:txBody>
          <a:bodyPr/>
          <a:lstStyle>
            <a:lvl1pPr>
              <a:defRPr/>
            </a:lvl1pPr>
          </a:lstStyle>
          <a:p>
            <a:pPr>
              <a:defRPr/>
            </a:pPr>
            <a:endParaRPr lang="en-US"/>
          </a:p>
        </p:txBody>
      </p:sp>
      <p:sp>
        <p:nvSpPr>
          <p:cNvPr id="6" name="Rectangle 1040"/>
          <p:cNvSpPr>
            <a:spLocks noGrp="1" noChangeArrowheads="1"/>
          </p:cNvSpPr>
          <p:nvPr>
            <p:ph type="sldNum" sz="quarter" idx="12"/>
          </p:nvPr>
        </p:nvSpPr>
        <p:spPr>
          <a:ln/>
        </p:spPr>
        <p:txBody>
          <a:bodyPr/>
          <a:lstStyle>
            <a:lvl1pPr>
              <a:defRPr/>
            </a:lvl1pPr>
          </a:lstStyle>
          <a:p>
            <a:pPr>
              <a:defRPr/>
            </a:pPr>
            <a:fld id="{213CF972-3142-4D65-BECB-A9D18CCA47AD}" type="slidenum">
              <a:rPr lang="en-US"/>
              <a:pPr>
                <a:defRPr/>
              </a:pPr>
              <a:t>‹#›</a:t>
            </a:fld>
            <a:endParaRPr lang="en-US"/>
          </a:p>
        </p:txBody>
      </p:sp>
    </p:spTree>
    <p:extLst>
      <p:ext uri="{BB962C8B-B14F-4D97-AF65-F5344CB8AC3E}">
        <p14:creationId xmlns:p14="http://schemas.microsoft.com/office/powerpoint/2010/main" val="180356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81000" y="1143000"/>
            <a:ext cx="4210050"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743450" y="1143000"/>
            <a:ext cx="4211638"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038"/>
          <p:cNvSpPr>
            <a:spLocks noGrp="1" noChangeArrowheads="1"/>
          </p:cNvSpPr>
          <p:nvPr>
            <p:ph type="dt" sz="half" idx="10"/>
          </p:nvPr>
        </p:nvSpPr>
        <p:spPr>
          <a:ln/>
        </p:spPr>
        <p:txBody>
          <a:bodyPr/>
          <a:lstStyle>
            <a:lvl1pPr>
              <a:defRPr/>
            </a:lvl1pPr>
          </a:lstStyle>
          <a:p>
            <a:pPr>
              <a:defRPr/>
            </a:pPr>
            <a:endParaRPr lang="en-US"/>
          </a:p>
        </p:txBody>
      </p:sp>
      <p:sp>
        <p:nvSpPr>
          <p:cNvPr id="6" name="Rectangle 1039"/>
          <p:cNvSpPr>
            <a:spLocks noGrp="1" noChangeArrowheads="1"/>
          </p:cNvSpPr>
          <p:nvPr>
            <p:ph type="ftr" sz="quarter" idx="11"/>
          </p:nvPr>
        </p:nvSpPr>
        <p:spPr>
          <a:ln/>
        </p:spPr>
        <p:txBody>
          <a:bodyPr/>
          <a:lstStyle>
            <a:lvl1pPr>
              <a:defRPr/>
            </a:lvl1pPr>
          </a:lstStyle>
          <a:p>
            <a:pPr>
              <a:defRPr/>
            </a:pPr>
            <a:endParaRPr lang="en-US"/>
          </a:p>
        </p:txBody>
      </p:sp>
      <p:sp>
        <p:nvSpPr>
          <p:cNvPr id="7" name="Rectangle 1040"/>
          <p:cNvSpPr>
            <a:spLocks noGrp="1" noChangeArrowheads="1"/>
          </p:cNvSpPr>
          <p:nvPr>
            <p:ph type="sldNum" sz="quarter" idx="12"/>
          </p:nvPr>
        </p:nvSpPr>
        <p:spPr>
          <a:ln/>
        </p:spPr>
        <p:txBody>
          <a:bodyPr/>
          <a:lstStyle>
            <a:lvl1pPr>
              <a:defRPr/>
            </a:lvl1pPr>
          </a:lstStyle>
          <a:p>
            <a:pPr>
              <a:defRPr/>
            </a:pPr>
            <a:fld id="{71D683C2-020A-4A92-ACD4-1B1CBAE71CF1}" type="slidenum">
              <a:rPr lang="en-US"/>
              <a:pPr>
                <a:defRPr/>
              </a:pPr>
              <a:t>‹#›</a:t>
            </a:fld>
            <a:endParaRPr lang="en-US"/>
          </a:p>
        </p:txBody>
      </p:sp>
    </p:spTree>
    <p:extLst>
      <p:ext uri="{BB962C8B-B14F-4D97-AF65-F5344CB8AC3E}">
        <p14:creationId xmlns:p14="http://schemas.microsoft.com/office/powerpoint/2010/main" val="357776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038"/>
          <p:cNvSpPr>
            <a:spLocks noGrp="1" noChangeArrowheads="1"/>
          </p:cNvSpPr>
          <p:nvPr>
            <p:ph type="dt" sz="half" idx="10"/>
          </p:nvPr>
        </p:nvSpPr>
        <p:spPr>
          <a:ln/>
        </p:spPr>
        <p:txBody>
          <a:bodyPr/>
          <a:lstStyle>
            <a:lvl1pPr>
              <a:defRPr/>
            </a:lvl1pPr>
          </a:lstStyle>
          <a:p>
            <a:pPr>
              <a:defRPr/>
            </a:pPr>
            <a:endParaRPr lang="en-US"/>
          </a:p>
        </p:txBody>
      </p:sp>
      <p:sp>
        <p:nvSpPr>
          <p:cNvPr id="8" name="Rectangle 1039"/>
          <p:cNvSpPr>
            <a:spLocks noGrp="1" noChangeArrowheads="1"/>
          </p:cNvSpPr>
          <p:nvPr>
            <p:ph type="ftr" sz="quarter" idx="11"/>
          </p:nvPr>
        </p:nvSpPr>
        <p:spPr>
          <a:ln/>
        </p:spPr>
        <p:txBody>
          <a:bodyPr/>
          <a:lstStyle>
            <a:lvl1pPr>
              <a:defRPr/>
            </a:lvl1pPr>
          </a:lstStyle>
          <a:p>
            <a:pPr>
              <a:defRPr/>
            </a:pPr>
            <a:endParaRPr lang="en-US"/>
          </a:p>
        </p:txBody>
      </p:sp>
      <p:sp>
        <p:nvSpPr>
          <p:cNvPr id="9" name="Rectangle 1040"/>
          <p:cNvSpPr>
            <a:spLocks noGrp="1" noChangeArrowheads="1"/>
          </p:cNvSpPr>
          <p:nvPr>
            <p:ph type="sldNum" sz="quarter" idx="12"/>
          </p:nvPr>
        </p:nvSpPr>
        <p:spPr>
          <a:ln/>
        </p:spPr>
        <p:txBody>
          <a:bodyPr/>
          <a:lstStyle>
            <a:lvl1pPr>
              <a:defRPr/>
            </a:lvl1pPr>
          </a:lstStyle>
          <a:p>
            <a:pPr>
              <a:defRPr/>
            </a:pPr>
            <a:fld id="{C21637C7-AAB0-4261-B3FC-00C51CF2B4DE}" type="slidenum">
              <a:rPr lang="en-US"/>
              <a:pPr>
                <a:defRPr/>
              </a:pPr>
              <a:t>‹#›</a:t>
            </a:fld>
            <a:endParaRPr lang="en-US"/>
          </a:p>
        </p:txBody>
      </p:sp>
    </p:spTree>
    <p:extLst>
      <p:ext uri="{BB962C8B-B14F-4D97-AF65-F5344CB8AC3E}">
        <p14:creationId xmlns:p14="http://schemas.microsoft.com/office/powerpoint/2010/main" val="3248198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038"/>
          <p:cNvSpPr>
            <a:spLocks noGrp="1" noChangeArrowheads="1"/>
          </p:cNvSpPr>
          <p:nvPr>
            <p:ph type="dt" sz="half" idx="10"/>
          </p:nvPr>
        </p:nvSpPr>
        <p:spPr>
          <a:ln/>
        </p:spPr>
        <p:txBody>
          <a:bodyPr/>
          <a:lstStyle>
            <a:lvl1pPr>
              <a:defRPr/>
            </a:lvl1pPr>
          </a:lstStyle>
          <a:p>
            <a:pPr>
              <a:defRPr/>
            </a:pPr>
            <a:endParaRPr lang="en-US"/>
          </a:p>
        </p:txBody>
      </p:sp>
      <p:sp>
        <p:nvSpPr>
          <p:cNvPr id="4" name="Rectangle 1039"/>
          <p:cNvSpPr>
            <a:spLocks noGrp="1" noChangeArrowheads="1"/>
          </p:cNvSpPr>
          <p:nvPr>
            <p:ph type="ftr" sz="quarter" idx="11"/>
          </p:nvPr>
        </p:nvSpPr>
        <p:spPr>
          <a:ln/>
        </p:spPr>
        <p:txBody>
          <a:bodyPr/>
          <a:lstStyle>
            <a:lvl1pPr>
              <a:defRPr/>
            </a:lvl1pPr>
          </a:lstStyle>
          <a:p>
            <a:pPr>
              <a:defRPr/>
            </a:pPr>
            <a:endParaRPr lang="en-US"/>
          </a:p>
        </p:txBody>
      </p:sp>
      <p:sp>
        <p:nvSpPr>
          <p:cNvPr id="5" name="Rectangle 1040"/>
          <p:cNvSpPr>
            <a:spLocks noGrp="1" noChangeArrowheads="1"/>
          </p:cNvSpPr>
          <p:nvPr>
            <p:ph type="sldNum" sz="quarter" idx="12"/>
          </p:nvPr>
        </p:nvSpPr>
        <p:spPr>
          <a:ln/>
        </p:spPr>
        <p:txBody>
          <a:bodyPr/>
          <a:lstStyle>
            <a:lvl1pPr>
              <a:defRPr/>
            </a:lvl1pPr>
          </a:lstStyle>
          <a:p>
            <a:pPr>
              <a:defRPr/>
            </a:pPr>
            <a:fld id="{08253875-E8F9-4F14-AE42-C6320E0E2DF7}" type="slidenum">
              <a:rPr lang="en-US"/>
              <a:pPr>
                <a:defRPr/>
              </a:pPr>
              <a:t>‹#›</a:t>
            </a:fld>
            <a:endParaRPr lang="en-US"/>
          </a:p>
        </p:txBody>
      </p:sp>
    </p:spTree>
    <p:extLst>
      <p:ext uri="{BB962C8B-B14F-4D97-AF65-F5344CB8AC3E}">
        <p14:creationId xmlns:p14="http://schemas.microsoft.com/office/powerpoint/2010/main" val="175995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38"/>
          <p:cNvSpPr>
            <a:spLocks noGrp="1" noChangeArrowheads="1"/>
          </p:cNvSpPr>
          <p:nvPr>
            <p:ph type="dt" sz="half" idx="10"/>
          </p:nvPr>
        </p:nvSpPr>
        <p:spPr>
          <a:ln/>
        </p:spPr>
        <p:txBody>
          <a:bodyPr/>
          <a:lstStyle>
            <a:lvl1pPr>
              <a:defRPr/>
            </a:lvl1pPr>
          </a:lstStyle>
          <a:p>
            <a:pPr>
              <a:defRPr/>
            </a:pPr>
            <a:endParaRPr lang="en-US"/>
          </a:p>
        </p:txBody>
      </p:sp>
      <p:sp>
        <p:nvSpPr>
          <p:cNvPr id="3" name="Rectangle 1039"/>
          <p:cNvSpPr>
            <a:spLocks noGrp="1" noChangeArrowheads="1"/>
          </p:cNvSpPr>
          <p:nvPr>
            <p:ph type="ftr" sz="quarter" idx="11"/>
          </p:nvPr>
        </p:nvSpPr>
        <p:spPr>
          <a:ln/>
        </p:spPr>
        <p:txBody>
          <a:bodyPr/>
          <a:lstStyle>
            <a:lvl1pPr>
              <a:defRPr/>
            </a:lvl1pPr>
          </a:lstStyle>
          <a:p>
            <a:pPr>
              <a:defRPr/>
            </a:pPr>
            <a:endParaRPr lang="en-US"/>
          </a:p>
        </p:txBody>
      </p:sp>
      <p:sp>
        <p:nvSpPr>
          <p:cNvPr id="4" name="Rectangle 1040"/>
          <p:cNvSpPr>
            <a:spLocks noGrp="1" noChangeArrowheads="1"/>
          </p:cNvSpPr>
          <p:nvPr>
            <p:ph type="sldNum" sz="quarter" idx="12"/>
          </p:nvPr>
        </p:nvSpPr>
        <p:spPr>
          <a:ln/>
        </p:spPr>
        <p:txBody>
          <a:bodyPr/>
          <a:lstStyle>
            <a:lvl1pPr>
              <a:defRPr/>
            </a:lvl1pPr>
          </a:lstStyle>
          <a:p>
            <a:pPr>
              <a:defRPr/>
            </a:pPr>
            <a:fld id="{066716F5-07A4-4C27-8F0A-DAF55308ADD9}" type="slidenum">
              <a:rPr lang="en-US"/>
              <a:pPr>
                <a:defRPr/>
              </a:pPr>
              <a:t>‹#›</a:t>
            </a:fld>
            <a:endParaRPr lang="en-US"/>
          </a:p>
        </p:txBody>
      </p:sp>
    </p:spTree>
    <p:extLst>
      <p:ext uri="{BB962C8B-B14F-4D97-AF65-F5344CB8AC3E}">
        <p14:creationId xmlns:p14="http://schemas.microsoft.com/office/powerpoint/2010/main" val="318885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3.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251522" y="6492880"/>
            <a:ext cx="1183821" cy="365125"/>
          </a:xfrm>
          <a:prstGeom prst="rect">
            <a:avLst/>
          </a:prstGeom>
        </p:spPr>
        <p:txBody>
          <a:bodyPr lIns="103163" tIns="51581" rIns="103163" bIns="51581" anchor="ctr"/>
          <a:lstStyle>
            <a:lvl1pPr algn="ctr">
              <a:defRPr sz="1400">
                <a:solidFill>
                  <a:schemeClr val="bg1">
                    <a:lumMod val="50000"/>
                  </a:schemeClr>
                </a:solidFill>
                <a:latin typeface="+mn-ea"/>
                <a:ea typeface="+mn-ea"/>
              </a:defRPr>
            </a:lvl1pPr>
          </a:lstStyle>
          <a:p>
            <a:endParaRPr lang="ja-JP" altLang="en-US" dirty="0"/>
          </a:p>
        </p:txBody>
      </p:sp>
      <p:sp>
        <p:nvSpPr>
          <p:cNvPr id="16" name="Footer Placeholder 4"/>
          <p:cNvSpPr>
            <a:spLocks noGrp="1"/>
          </p:cNvSpPr>
          <p:nvPr>
            <p:ph type="ftr" sz="quarter" idx="3"/>
          </p:nvPr>
        </p:nvSpPr>
        <p:spPr>
          <a:xfrm>
            <a:off x="1435340" y="6492880"/>
            <a:ext cx="6288888" cy="365125"/>
          </a:xfrm>
          <a:prstGeom prst="rect">
            <a:avLst/>
          </a:prstGeom>
        </p:spPr>
        <p:txBody>
          <a:bodyPr lIns="103163" tIns="51581" rIns="103163" bIns="51581" anchor="ctr"/>
          <a:lstStyle>
            <a:lvl1pPr algn="ctr">
              <a:defRPr sz="1400">
                <a:solidFill>
                  <a:schemeClr val="bg1">
                    <a:lumMod val="50000"/>
                  </a:schemeClr>
                </a:solidFill>
                <a:latin typeface="+mn-ea"/>
                <a:ea typeface="+mn-ea"/>
              </a:defRPr>
            </a:lvl1pPr>
          </a:lstStyle>
          <a:p>
            <a:endParaRPr lang="ja-JP" altLang="en-US" dirty="0"/>
          </a:p>
        </p:txBody>
      </p:sp>
      <p:sp>
        <p:nvSpPr>
          <p:cNvPr id="17" name="Slide Number Placeholder 5"/>
          <p:cNvSpPr>
            <a:spLocks noGrp="1"/>
          </p:cNvSpPr>
          <p:nvPr>
            <p:ph type="sldNum" sz="quarter" idx="4"/>
          </p:nvPr>
        </p:nvSpPr>
        <p:spPr>
          <a:xfrm>
            <a:off x="7724230" y="6485325"/>
            <a:ext cx="1183821" cy="365125"/>
          </a:xfrm>
          <a:prstGeom prst="rect">
            <a:avLst/>
          </a:prstGeom>
        </p:spPr>
        <p:txBody>
          <a:bodyPr lIns="103163" tIns="51581" rIns="103163" bIns="51581" anchor="ctr"/>
          <a:lstStyle>
            <a:lvl1pPr algn="ctr">
              <a:defRPr sz="1400">
                <a:solidFill>
                  <a:schemeClr val="bg1">
                    <a:lumMod val="50000"/>
                  </a:schemeClr>
                </a:solidFill>
                <a:latin typeface="+mn-ea"/>
                <a:ea typeface="+mn-ea"/>
              </a:defRPr>
            </a:lvl1pPr>
          </a:lstStyle>
          <a:p>
            <a:fld id="{ACE43E3F-3E7B-456F-BA38-FE6070B37C56}" type="slidenum">
              <a:rPr lang="ja-JP" altLang="en-US" smtClean="0"/>
              <a:pPr/>
              <a:t>‹#›</a:t>
            </a:fld>
            <a:endParaRPr lang="ja-JP" altLang="en-US" dirty="0"/>
          </a:p>
        </p:txBody>
      </p:sp>
      <p:sp>
        <p:nvSpPr>
          <p:cNvPr id="4" name="タイトル プレースホルダー 3"/>
          <p:cNvSpPr>
            <a:spLocks noGrp="1"/>
          </p:cNvSpPr>
          <p:nvPr>
            <p:ph type="title"/>
          </p:nvPr>
        </p:nvSpPr>
        <p:spPr>
          <a:xfrm>
            <a:off x="457200" y="274320"/>
            <a:ext cx="8229600" cy="1143000"/>
          </a:xfrm>
          <a:prstGeom prst="rect">
            <a:avLst/>
          </a:prstGeom>
        </p:spPr>
        <p:txBody>
          <a:bodyPr vert="horz" lIns="103163" tIns="51581" rIns="103163" bIns="51581" rtlCol="0" anchor="ctr">
            <a:normAutofit/>
          </a:bodyPr>
          <a:lstStyle/>
          <a:p>
            <a:r>
              <a:rPr kumimoji="1" lang="ja-JP" altLang="en-US"/>
              <a:t>マスター タイトルの書式設定</a:t>
            </a:r>
          </a:p>
        </p:txBody>
      </p:sp>
      <p:sp>
        <p:nvSpPr>
          <p:cNvPr id="5" name="テキスト プレースホルダー 4"/>
          <p:cNvSpPr>
            <a:spLocks noGrp="1"/>
          </p:cNvSpPr>
          <p:nvPr>
            <p:ph type="body" idx="1"/>
          </p:nvPr>
        </p:nvSpPr>
        <p:spPr>
          <a:xfrm>
            <a:off x="457200" y="1600200"/>
            <a:ext cx="8229600" cy="4526280"/>
          </a:xfrm>
          <a:prstGeom prst="rect">
            <a:avLst/>
          </a:prstGeom>
        </p:spPr>
        <p:txBody>
          <a:bodyPr vert="horz" lIns="103163" tIns="51581" rIns="103163" bIns="5158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508501285"/>
      </p:ext>
    </p:extLst>
  </p:cSld>
  <p:clrMap bg1="lt1" tx1="dk1" bg2="lt2" tx2="dk2" accent1="accent1" accent2="accent2" accent3="accent3" accent4="accent4" accent5="accent5" accent6="accent6" hlink="hlink" folHlink="folHlink"/>
  <p:sldLayoutIdLst>
    <p:sldLayoutId id="2147483722" r:id="rId1"/>
    <p:sldLayoutId id="2147483723" r:id="rId2"/>
  </p:sldLayoutIdLst>
  <p:hf hdr="0" ftr="0" dt="0"/>
  <p:txStyles>
    <p:titleStyle>
      <a:lvl1pPr algn="l" defTabSz="1031626" rtl="0" eaLnBrk="1" latinLnBrk="0" hangingPunct="1">
        <a:lnSpc>
          <a:spcPct val="90000"/>
        </a:lnSpc>
        <a:spcBef>
          <a:spcPct val="0"/>
        </a:spcBef>
        <a:buNone/>
        <a:defRPr kumimoji="1" sz="3600" kern="1200">
          <a:solidFill>
            <a:schemeClr val="tx1"/>
          </a:solidFill>
          <a:latin typeface="+mn-ea"/>
          <a:ea typeface="+mn-ea"/>
          <a:cs typeface="+mj-cs"/>
        </a:defRPr>
      </a:lvl1pPr>
    </p:titleStyle>
    <p:bodyStyle>
      <a:lvl1pPr marL="257907" indent="-257907" algn="l" defTabSz="1031626" rtl="0" eaLnBrk="1" latinLnBrk="0" hangingPunct="1">
        <a:lnSpc>
          <a:spcPct val="90000"/>
        </a:lnSpc>
        <a:spcBef>
          <a:spcPts val="1128"/>
        </a:spcBef>
        <a:buFont typeface="Arial" panose="020B0604020202020204" pitchFamily="34" charset="0"/>
        <a:buChar char="•"/>
        <a:defRPr kumimoji="1" sz="3200" kern="1200">
          <a:solidFill>
            <a:schemeClr val="tx1"/>
          </a:solidFill>
          <a:latin typeface="+mn-ea"/>
          <a:ea typeface="+mn-ea"/>
          <a:cs typeface="+mn-cs"/>
        </a:defRPr>
      </a:lvl1pPr>
      <a:lvl2pPr marL="773720" indent="-257907" algn="l" defTabSz="1031626" rtl="0" eaLnBrk="1" latinLnBrk="0" hangingPunct="1">
        <a:lnSpc>
          <a:spcPct val="90000"/>
        </a:lnSpc>
        <a:spcBef>
          <a:spcPts val="564"/>
        </a:spcBef>
        <a:buFont typeface="Arial" panose="020B0604020202020204" pitchFamily="34" charset="0"/>
        <a:buChar char="•"/>
        <a:defRPr kumimoji="1" sz="2700" kern="1200">
          <a:solidFill>
            <a:schemeClr val="tx1"/>
          </a:solidFill>
          <a:latin typeface="+mn-ea"/>
          <a:ea typeface="+mn-ea"/>
          <a:cs typeface="+mn-cs"/>
        </a:defRPr>
      </a:lvl2pPr>
      <a:lvl3pPr marL="1289533" indent="-257907" algn="l" defTabSz="1031626" rtl="0" eaLnBrk="1" latinLnBrk="0" hangingPunct="1">
        <a:lnSpc>
          <a:spcPct val="90000"/>
        </a:lnSpc>
        <a:spcBef>
          <a:spcPts val="564"/>
        </a:spcBef>
        <a:buFont typeface="Arial" panose="020B0604020202020204" pitchFamily="34" charset="0"/>
        <a:buChar char="•"/>
        <a:defRPr kumimoji="1" sz="2300" kern="1200">
          <a:solidFill>
            <a:schemeClr val="tx1"/>
          </a:solidFill>
          <a:latin typeface="+mn-ea"/>
          <a:ea typeface="+mn-ea"/>
          <a:cs typeface="+mn-cs"/>
        </a:defRPr>
      </a:lvl3pPr>
      <a:lvl4pPr marL="1805346" indent="-257907" algn="l" defTabSz="1031626" rtl="0" eaLnBrk="1" latinLnBrk="0" hangingPunct="1">
        <a:lnSpc>
          <a:spcPct val="90000"/>
        </a:lnSpc>
        <a:spcBef>
          <a:spcPts val="564"/>
        </a:spcBef>
        <a:buFont typeface="Arial" panose="020B0604020202020204" pitchFamily="34" charset="0"/>
        <a:buChar char="•"/>
        <a:defRPr kumimoji="1" sz="2000" kern="1200">
          <a:solidFill>
            <a:schemeClr val="tx1"/>
          </a:solidFill>
          <a:latin typeface="+mn-ea"/>
          <a:ea typeface="+mn-ea"/>
          <a:cs typeface="+mn-cs"/>
        </a:defRPr>
      </a:lvl4pPr>
      <a:lvl5pPr marL="2321159" indent="-257907" algn="l" defTabSz="1031626" rtl="0" eaLnBrk="1" latinLnBrk="0" hangingPunct="1">
        <a:lnSpc>
          <a:spcPct val="90000"/>
        </a:lnSpc>
        <a:spcBef>
          <a:spcPts val="564"/>
        </a:spcBef>
        <a:buFont typeface="Arial" panose="020B0604020202020204" pitchFamily="34" charset="0"/>
        <a:buChar char="•"/>
        <a:defRPr kumimoji="1" sz="2000" kern="1200">
          <a:solidFill>
            <a:schemeClr val="tx1"/>
          </a:solidFill>
          <a:latin typeface="+mn-ea"/>
          <a:ea typeface="+mn-ea"/>
          <a:cs typeface="+mn-cs"/>
        </a:defRPr>
      </a:lvl5pPr>
      <a:lvl6pPr marL="2836972" indent="-257907" algn="l" defTabSz="1031626" rtl="0" eaLnBrk="1" latinLnBrk="0" hangingPunct="1">
        <a:lnSpc>
          <a:spcPct val="90000"/>
        </a:lnSpc>
        <a:spcBef>
          <a:spcPts val="564"/>
        </a:spcBef>
        <a:buFont typeface="Arial" panose="020B0604020202020204" pitchFamily="34" charset="0"/>
        <a:buChar char="•"/>
        <a:defRPr kumimoji="1" sz="2000" kern="1200">
          <a:solidFill>
            <a:schemeClr val="tx1"/>
          </a:solidFill>
          <a:latin typeface="+mn-lt"/>
          <a:ea typeface="+mn-ea"/>
          <a:cs typeface="+mn-cs"/>
        </a:defRPr>
      </a:lvl6pPr>
      <a:lvl7pPr marL="3352785" indent="-257907" algn="l" defTabSz="1031626" rtl="0" eaLnBrk="1" latinLnBrk="0" hangingPunct="1">
        <a:lnSpc>
          <a:spcPct val="90000"/>
        </a:lnSpc>
        <a:spcBef>
          <a:spcPts val="564"/>
        </a:spcBef>
        <a:buFont typeface="Arial" panose="020B0604020202020204" pitchFamily="34" charset="0"/>
        <a:buChar char="•"/>
        <a:defRPr kumimoji="1" sz="2000" kern="1200">
          <a:solidFill>
            <a:schemeClr val="tx1"/>
          </a:solidFill>
          <a:latin typeface="+mn-lt"/>
          <a:ea typeface="+mn-ea"/>
          <a:cs typeface="+mn-cs"/>
        </a:defRPr>
      </a:lvl7pPr>
      <a:lvl8pPr marL="3868598" indent="-257907" algn="l" defTabSz="1031626" rtl="0" eaLnBrk="1" latinLnBrk="0" hangingPunct="1">
        <a:lnSpc>
          <a:spcPct val="90000"/>
        </a:lnSpc>
        <a:spcBef>
          <a:spcPts val="564"/>
        </a:spcBef>
        <a:buFont typeface="Arial" panose="020B0604020202020204" pitchFamily="34" charset="0"/>
        <a:buChar char="•"/>
        <a:defRPr kumimoji="1" sz="2000" kern="1200">
          <a:solidFill>
            <a:schemeClr val="tx1"/>
          </a:solidFill>
          <a:latin typeface="+mn-lt"/>
          <a:ea typeface="+mn-ea"/>
          <a:cs typeface="+mn-cs"/>
        </a:defRPr>
      </a:lvl8pPr>
      <a:lvl9pPr marL="4384411" indent="-257907" algn="l" defTabSz="1031626" rtl="0" eaLnBrk="1" latinLnBrk="0" hangingPunct="1">
        <a:lnSpc>
          <a:spcPct val="90000"/>
        </a:lnSpc>
        <a:spcBef>
          <a:spcPts val="564"/>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en-US"/>
      </a:defPPr>
      <a:lvl1pPr marL="0" algn="l" defTabSz="1031626" rtl="0" eaLnBrk="1" latinLnBrk="0" hangingPunct="1">
        <a:defRPr kumimoji="1" sz="2000" kern="1200">
          <a:solidFill>
            <a:schemeClr val="tx1"/>
          </a:solidFill>
          <a:latin typeface="+mn-lt"/>
          <a:ea typeface="+mn-ea"/>
          <a:cs typeface="+mn-cs"/>
        </a:defRPr>
      </a:lvl1pPr>
      <a:lvl2pPr marL="515813" algn="l" defTabSz="1031626" rtl="0" eaLnBrk="1" latinLnBrk="0" hangingPunct="1">
        <a:defRPr kumimoji="1" sz="2000" kern="1200">
          <a:solidFill>
            <a:schemeClr val="tx1"/>
          </a:solidFill>
          <a:latin typeface="+mn-lt"/>
          <a:ea typeface="+mn-ea"/>
          <a:cs typeface="+mn-cs"/>
        </a:defRPr>
      </a:lvl2pPr>
      <a:lvl3pPr marL="1031626" algn="l" defTabSz="1031626" rtl="0" eaLnBrk="1" latinLnBrk="0" hangingPunct="1">
        <a:defRPr kumimoji="1" sz="2000" kern="1200">
          <a:solidFill>
            <a:schemeClr val="tx1"/>
          </a:solidFill>
          <a:latin typeface="+mn-lt"/>
          <a:ea typeface="+mn-ea"/>
          <a:cs typeface="+mn-cs"/>
        </a:defRPr>
      </a:lvl3pPr>
      <a:lvl4pPr marL="1547439" algn="l" defTabSz="1031626" rtl="0" eaLnBrk="1" latinLnBrk="0" hangingPunct="1">
        <a:defRPr kumimoji="1" sz="2000" kern="1200">
          <a:solidFill>
            <a:schemeClr val="tx1"/>
          </a:solidFill>
          <a:latin typeface="+mn-lt"/>
          <a:ea typeface="+mn-ea"/>
          <a:cs typeface="+mn-cs"/>
        </a:defRPr>
      </a:lvl4pPr>
      <a:lvl5pPr marL="2063252" algn="l" defTabSz="1031626" rtl="0" eaLnBrk="1" latinLnBrk="0" hangingPunct="1">
        <a:defRPr kumimoji="1" sz="2000" kern="1200">
          <a:solidFill>
            <a:schemeClr val="tx1"/>
          </a:solidFill>
          <a:latin typeface="+mn-lt"/>
          <a:ea typeface="+mn-ea"/>
          <a:cs typeface="+mn-cs"/>
        </a:defRPr>
      </a:lvl5pPr>
      <a:lvl6pPr marL="2579065" algn="l" defTabSz="1031626" rtl="0" eaLnBrk="1" latinLnBrk="0" hangingPunct="1">
        <a:defRPr kumimoji="1" sz="2000" kern="1200">
          <a:solidFill>
            <a:schemeClr val="tx1"/>
          </a:solidFill>
          <a:latin typeface="+mn-lt"/>
          <a:ea typeface="+mn-ea"/>
          <a:cs typeface="+mn-cs"/>
        </a:defRPr>
      </a:lvl6pPr>
      <a:lvl7pPr marL="3094878" algn="l" defTabSz="1031626" rtl="0" eaLnBrk="1" latinLnBrk="0" hangingPunct="1">
        <a:defRPr kumimoji="1" sz="2000" kern="1200">
          <a:solidFill>
            <a:schemeClr val="tx1"/>
          </a:solidFill>
          <a:latin typeface="+mn-lt"/>
          <a:ea typeface="+mn-ea"/>
          <a:cs typeface="+mn-cs"/>
        </a:defRPr>
      </a:lvl7pPr>
      <a:lvl8pPr marL="3610691" algn="l" defTabSz="1031626" rtl="0" eaLnBrk="1" latinLnBrk="0" hangingPunct="1">
        <a:defRPr kumimoji="1" sz="2000" kern="1200">
          <a:solidFill>
            <a:schemeClr val="tx1"/>
          </a:solidFill>
          <a:latin typeface="+mn-lt"/>
          <a:ea typeface="+mn-ea"/>
          <a:cs typeface="+mn-cs"/>
        </a:defRPr>
      </a:lvl8pPr>
      <a:lvl9pPr marL="4126504" algn="l" defTabSz="1031626" rtl="0" eaLnBrk="1" latinLnBrk="0" hangingPunct="1">
        <a:defRPr kumimoji="1"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1" name="Rectangle 1033"/>
          <p:cNvSpPr>
            <a:spLocks noGrp="1" noChangeArrowheads="1"/>
          </p:cNvSpPr>
          <p:nvPr>
            <p:ph type="title"/>
          </p:nvPr>
        </p:nvSpPr>
        <p:spPr bwMode="auto">
          <a:xfrm>
            <a:off x="1143000" y="228600"/>
            <a:ext cx="779303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ja-JP"/>
              <a:t>マスタ タイトルの書式設定</a:t>
            </a:r>
          </a:p>
        </p:txBody>
      </p:sp>
      <p:sp>
        <p:nvSpPr>
          <p:cNvPr id="2052" name="Rectangle 1034"/>
          <p:cNvSpPr>
            <a:spLocks noGrp="1" noChangeArrowheads="1"/>
          </p:cNvSpPr>
          <p:nvPr>
            <p:ph type="body" idx="1"/>
          </p:nvPr>
        </p:nvSpPr>
        <p:spPr bwMode="auto">
          <a:xfrm>
            <a:off x="381000" y="1143000"/>
            <a:ext cx="8574088"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ja-JP" dirty="0"/>
              <a:t>マスタ テキストの書式設定</a:t>
            </a:r>
          </a:p>
          <a:p>
            <a:pPr lvl="1"/>
            <a:r>
              <a:rPr lang="ja-JP" altLang="ja-JP" dirty="0"/>
              <a:t>第 2 レベル</a:t>
            </a:r>
          </a:p>
          <a:p>
            <a:pPr lvl="2"/>
            <a:r>
              <a:rPr lang="ja-JP" altLang="ja-JP" dirty="0"/>
              <a:t>第 3 レベル</a:t>
            </a:r>
          </a:p>
          <a:p>
            <a:pPr lvl="3"/>
            <a:r>
              <a:rPr lang="ja-JP" altLang="ja-JP" dirty="0"/>
              <a:t>第 4 レベル</a:t>
            </a:r>
          </a:p>
          <a:p>
            <a:pPr lvl="4"/>
            <a:r>
              <a:rPr lang="ja-JP" altLang="ja-JP" dirty="0"/>
              <a:t>第 5 レベル</a:t>
            </a:r>
          </a:p>
        </p:txBody>
      </p:sp>
      <p:sp>
        <p:nvSpPr>
          <p:cNvPr id="2062" name="Rectangle 1038"/>
          <p:cNvSpPr>
            <a:spLocks noGrp="1" noChangeArrowheads="1"/>
          </p:cNvSpPr>
          <p:nvPr>
            <p:ph type="dt" sz="half" idx="2"/>
          </p:nvPr>
        </p:nvSpPr>
        <p:spPr bwMode="auto">
          <a:xfrm>
            <a:off x="9906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solidFill>
                  <a:schemeClr val="bg2"/>
                </a:solidFill>
              </a:defRPr>
            </a:lvl1pPr>
          </a:lstStyle>
          <a:p>
            <a:pPr>
              <a:defRPr/>
            </a:pPr>
            <a:endParaRPr lang="en-US"/>
          </a:p>
        </p:txBody>
      </p:sp>
      <p:sp>
        <p:nvSpPr>
          <p:cNvPr id="2063" name="Rectangle 1039"/>
          <p:cNvSpPr>
            <a:spLocks noGrp="1" noChangeArrowheads="1"/>
          </p:cNvSpPr>
          <p:nvPr>
            <p:ph type="ftr" sz="quarter" idx="3"/>
          </p:nvPr>
        </p:nvSpPr>
        <p:spPr bwMode="auto">
          <a:xfrm>
            <a:off x="34290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400">
                <a:solidFill>
                  <a:schemeClr val="bg2"/>
                </a:solidFill>
              </a:defRPr>
            </a:lvl1pPr>
          </a:lstStyle>
          <a:p>
            <a:pPr>
              <a:defRPr/>
            </a:pPr>
            <a:endParaRPr lang="en-US"/>
          </a:p>
        </p:txBody>
      </p:sp>
      <p:sp>
        <p:nvSpPr>
          <p:cNvPr id="2064" name="Rectangle 1040"/>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400">
                <a:solidFill>
                  <a:schemeClr val="bg2"/>
                </a:solidFill>
              </a:defRPr>
            </a:lvl1pPr>
          </a:lstStyle>
          <a:p>
            <a:pPr>
              <a:defRPr/>
            </a:pPr>
            <a:fld id="{5CE42B8A-E1D7-42B7-A362-6A3B8149EA5A}" type="slidenum">
              <a:rPr lang="en-US"/>
              <a:pPr>
                <a:defRPr/>
              </a:pPr>
              <a:t>‹#›</a:t>
            </a:fld>
            <a:endParaRPr lang="en-US"/>
          </a:p>
        </p:txBody>
      </p:sp>
    </p:spTree>
    <p:extLst>
      <p:ext uri="{BB962C8B-B14F-4D97-AF65-F5344CB8AC3E}">
        <p14:creationId xmlns:p14="http://schemas.microsoft.com/office/powerpoint/2010/main" val="262658109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sz="4400">
          <a:solidFill>
            <a:schemeClr val="tx2"/>
          </a:solidFill>
          <a:latin typeface="Tahoma" pitchFamily="34" charset="0"/>
          <a:ea typeface="ＭＳ Ｐゴシック" pitchFamily="50" charset="-128"/>
        </a:defRPr>
      </a:lvl5pPr>
      <a:lvl6pPr marL="457200" algn="l" rtl="0" eaLnBrk="0" fontAlgn="base" hangingPunct="0">
        <a:spcBef>
          <a:spcPct val="0"/>
        </a:spcBef>
        <a:spcAft>
          <a:spcPct val="0"/>
        </a:spcAft>
        <a:defRPr sz="4400">
          <a:solidFill>
            <a:schemeClr val="tx2"/>
          </a:solidFill>
          <a:latin typeface="Tahoma" pitchFamily="34" charset="0"/>
          <a:ea typeface="ＭＳ Ｐゴシック" pitchFamily="50" charset="-128"/>
        </a:defRPr>
      </a:lvl6pPr>
      <a:lvl7pPr marL="914400" algn="l" rtl="0" eaLnBrk="0" fontAlgn="base" hangingPunct="0">
        <a:spcBef>
          <a:spcPct val="0"/>
        </a:spcBef>
        <a:spcAft>
          <a:spcPct val="0"/>
        </a:spcAft>
        <a:defRPr sz="4400">
          <a:solidFill>
            <a:schemeClr val="tx2"/>
          </a:solidFill>
          <a:latin typeface="Tahoma" pitchFamily="34" charset="0"/>
          <a:ea typeface="ＭＳ Ｐゴシック" pitchFamily="50" charset="-128"/>
        </a:defRPr>
      </a:lvl7pPr>
      <a:lvl8pPr marL="1371600" algn="l" rtl="0" eaLnBrk="0" fontAlgn="base" hangingPunct="0">
        <a:spcBef>
          <a:spcPct val="0"/>
        </a:spcBef>
        <a:spcAft>
          <a:spcPct val="0"/>
        </a:spcAft>
        <a:defRPr sz="4400">
          <a:solidFill>
            <a:schemeClr val="tx2"/>
          </a:solidFill>
          <a:latin typeface="Tahoma" pitchFamily="34" charset="0"/>
          <a:ea typeface="ＭＳ Ｐゴシック" pitchFamily="50" charset="-128"/>
        </a:defRPr>
      </a:lvl8pPr>
      <a:lvl9pPr marL="1828800" algn="l" rtl="0" eaLnBrk="0" fontAlgn="base" hangingPunct="0">
        <a:spcBef>
          <a:spcPct val="0"/>
        </a:spcBef>
        <a:spcAft>
          <a:spcPct val="0"/>
        </a:spcAft>
        <a:defRPr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auto">
          <a:xfrm>
            <a:off x="1066800" y="38100"/>
            <a:ext cx="77930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34" name="Rectangle 10"/>
          <p:cNvSpPr>
            <a:spLocks noGrp="1" noChangeArrowheads="1"/>
          </p:cNvSpPr>
          <p:nvPr>
            <p:ph type="body" idx="1"/>
          </p:nvPr>
        </p:nvSpPr>
        <p:spPr bwMode="auto">
          <a:xfrm>
            <a:off x="287338" y="1096963"/>
            <a:ext cx="8605837"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99691"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99692"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99693"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ea typeface="ＭＳ Ｐゴシック" pitchFamily="50" charset="-128"/>
              </a:defRPr>
            </a:lvl1pPr>
          </a:lstStyle>
          <a:p>
            <a:pPr fontAlgn="base">
              <a:spcBef>
                <a:spcPct val="0"/>
              </a:spcBef>
              <a:spcAft>
                <a:spcPct val="0"/>
              </a:spcAft>
              <a:defRPr/>
            </a:pPr>
            <a:fld id="{763967A6-9730-47EF-8820-ACB2F20A163C}"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410963819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Lst>
  <p:hf hdr="0" ftr="0" dt="0"/>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0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0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0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wmf"/><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12"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2.wmf"/><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wmf"/></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24829" y="647439"/>
            <a:ext cx="8419171" cy="3047999"/>
          </a:xfrm>
          <a:noFill/>
        </p:spPr>
        <p:txBody>
          <a:bodyPr lIns="92075" tIns="46038" rIns="92075" bIns="46038" anchor="ctr"/>
          <a:lstStyle/>
          <a:p>
            <a:pPr algn="ctr" eaLnBrk="1" hangingPunct="1"/>
            <a:r>
              <a:rPr lang="ja-JP" altLang="en-US" sz="3600" dirty="0"/>
              <a:t>全学共通教育</a:t>
            </a:r>
            <a:r>
              <a:rPr lang="en-US" altLang="ja-JP" sz="3600" dirty="0"/>
              <a:t/>
            </a:r>
            <a:br>
              <a:rPr lang="en-US" altLang="ja-JP" sz="3600" dirty="0"/>
            </a:br>
            <a:r>
              <a:rPr lang="en-US" altLang="ja-JP" dirty="0"/>
              <a:t/>
            </a:r>
            <a:br>
              <a:rPr lang="en-US" altLang="ja-JP" dirty="0"/>
            </a:br>
            <a:r>
              <a:rPr lang="ja-JP" altLang="en-US" dirty="0"/>
              <a:t>ビッグデータの時代</a:t>
            </a:r>
            <a:r>
              <a:rPr lang="en-US" altLang="ja-JP" dirty="0"/>
              <a:t/>
            </a:r>
            <a:br>
              <a:rPr lang="en-US" altLang="ja-JP" dirty="0"/>
            </a:br>
            <a:r>
              <a:rPr lang="ja-JP" altLang="en-US" sz="5400" dirty="0"/>
              <a:t>データ科学を学ぼう</a:t>
            </a:r>
            <a:endParaRPr lang="en-US" altLang="ja-JP" sz="5400" dirty="0"/>
          </a:p>
        </p:txBody>
      </p:sp>
      <p:sp>
        <p:nvSpPr>
          <p:cNvPr id="3075" name="Rectangle 3"/>
          <p:cNvSpPr>
            <a:spLocks noGrp="1" noChangeArrowheads="1"/>
          </p:cNvSpPr>
          <p:nvPr>
            <p:ph type="subTitle" idx="1"/>
          </p:nvPr>
        </p:nvSpPr>
        <p:spPr>
          <a:xfrm>
            <a:off x="1011043" y="4145435"/>
            <a:ext cx="7634288" cy="2422481"/>
          </a:xfrm>
          <a:noFill/>
        </p:spPr>
        <p:txBody>
          <a:bodyPr lIns="92075" tIns="46038" rIns="92075" bIns="46038"/>
          <a:lstStyle/>
          <a:p>
            <a:pPr eaLnBrk="1" hangingPunct="1">
              <a:lnSpc>
                <a:spcPct val="80000"/>
              </a:lnSpc>
            </a:pPr>
            <a:r>
              <a:rPr lang="ja-JP" altLang="en-US" sz="2800" dirty="0"/>
              <a:t>国際高等教育院 附属</a:t>
            </a:r>
            <a:endParaRPr lang="en-US" altLang="ja-JP" sz="2800" dirty="0"/>
          </a:p>
          <a:p>
            <a:pPr eaLnBrk="1" hangingPunct="1">
              <a:lnSpc>
                <a:spcPct val="80000"/>
              </a:lnSpc>
            </a:pPr>
            <a:r>
              <a:rPr lang="ja-JP" altLang="en-US" sz="2800" dirty="0"/>
              <a:t>データ科学イノベーション教育研究センター</a:t>
            </a:r>
            <a:endParaRPr lang="ja-JP" altLang="en-US" dirty="0"/>
          </a:p>
          <a:p>
            <a:pPr eaLnBrk="1" hangingPunct="1">
              <a:lnSpc>
                <a:spcPct val="80000"/>
              </a:lnSpc>
            </a:pPr>
            <a:r>
              <a:rPr lang="ja-JP" altLang="en-US" dirty="0"/>
              <a:t>山本章博</a:t>
            </a:r>
            <a:endParaRPr lang="en-US" altLang="ja-JP" dirty="0"/>
          </a:p>
          <a:p>
            <a:pPr eaLnBrk="1" hangingPunct="1">
              <a:lnSpc>
                <a:spcPct val="80000"/>
              </a:lnSpc>
            </a:pPr>
            <a:endParaRPr lang="en-US" altLang="ja-JP" dirty="0"/>
          </a:p>
          <a:p>
            <a:pPr eaLnBrk="1" hangingPunct="1">
              <a:lnSpc>
                <a:spcPct val="80000"/>
              </a:lnSpc>
            </a:pPr>
            <a:r>
              <a:rPr lang="en-US" altLang="ja-JP" sz="2800" dirty="0" smtClean="0"/>
              <a:t>2021</a:t>
            </a:r>
            <a:r>
              <a:rPr lang="ja-JP" altLang="en-US" sz="2800" dirty="0" smtClean="0"/>
              <a:t>年</a:t>
            </a:r>
            <a:r>
              <a:rPr lang="en-US" altLang="ja-JP" sz="2800" dirty="0"/>
              <a:t>4</a:t>
            </a:r>
            <a:r>
              <a:rPr lang="ja-JP" altLang="en-US" sz="2800" dirty="0"/>
              <a:t>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F9197EE5-F942-49F7-B9CB-4950D9270250}" type="slidenum">
              <a:rPr lang="en-US" altLang="ja-JP" smtClean="0">
                <a:solidFill>
                  <a:srgbClr val="000000"/>
                </a:solidFill>
              </a:rPr>
              <a:pPr>
                <a:defRPr/>
              </a:pPr>
              <a:t>10</a:t>
            </a:fld>
            <a:endParaRPr lang="en-US" altLang="ja-JP">
              <a:solidFill>
                <a:srgbClr val="000000"/>
              </a:solidFill>
            </a:endParaRPr>
          </a:p>
        </p:txBody>
      </p:sp>
      <p:sp>
        <p:nvSpPr>
          <p:cNvPr id="7" name="タイトル 1">
            <a:extLst>
              <a:ext uri="{FF2B5EF4-FFF2-40B4-BE49-F238E27FC236}">
                <a16:creationId xmlns="" xmlns:a16="http://schemas.microsoft.com/office/drawing/2014/main" id="{521F2615-0B96-4AE8-92A7-5F41C29FD7EE}"/>
              </a:ext>
            </a:extLst>
          </p:cNvPr>
          <p:cNvSpPr>
            <a:spLocks noGrp="1"/>
          </p:cNvSpPr>
          <p:nvPr>
            <p:ph type="title"/>
          </p:nvPr>
        </p:nvSpPr>
        <p:spPr>
          <a:xfrm>
            <a:off x="211657" y="107578"/>
            <a:ext cx="5918832" cy="611171"/>
          </a:xfrm>
        </p:spPr>
        <p:txBody>
          <a:bodyPr/>
          <a:lstStyle/>
          <a:p>
            <a:r>
              <a:rPr kumimoji="1" lang="ja-JP" altLang="en-US" dirty="0"/>
              <a:t>データ科学と人工知能</a:t>
            </a:r>
            <a:r>
              <a:rPr kumimoji="1" lang="en-US" altLang="ja-JP" dirty="0"/>
              <a:t>(AI)</a:t>
            </a:r>
            <a:endParaRPr kumimoji="1" lang="ja-JP" altLang="en-US" dirty="0"/>
          </a:p>
        </p:txBody>
      </p:sp>
      <p:sp>
        <p:nvSpPr>
          <p:cNvPr id="9" name="Rectangle 3"/>
          <p:cNvSpPr txBox="1">
            <a:spLocks noChangeArrowheads="1"/>
          </p:cNvSpPr>
          <p:nvPr/>
        </p:nvSpPr>
        <p:spPr bwMode="auto">
          <a:xfrm>
            <a:off x="310861" y="784829"/>
            <a:ext cx="6181012" cy="80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eaLnBrk="1" hangingPunct="1">
              <a:lnSpc>
                <a:spcPct val="90000"/>
              </a:lnSpc>
              <a:spcBef>
                <a:spcPct val="0"/>
              </a:spcBef>
              <a:buNone/>
            </a:pPr>
            <a:r>
              <a:rPr kumimoji="0" lang="en-US" altLang="ja-JP" sz="2400" dirty="0">
                <a:solidFill>
                  <a:srgbClr val="FF0000"/>
                </a:solidFill>
                <a:latin typeface="Times New Roman" panose="02020603050405020304" pitchFamily="18" charset="0"/>
              </a:rPr>
              <a:t>2011</a:t>
            </a:r>
            <a:r>
              <a:rPr kumimoji="0" lang="ja-JP" altLang="en-US" sz="2400" dirty="0">
                <a:solidFill>
                  <a:srgbClr val="FF0000"/>
                </a:solidFill>
                <a:latin typeface="Times New Roman" panose="02020603050405020304" pitchFamily="18" charset="0"/>
              </a:rPr>
              <a:t>年 </a:t>
            </a:r>
            <a:r>
              <a:rPr kumimoji="0" lang="ja-JP" altLang="en-US" sz="2400" dirty="0">
                <a:solidFill>
                  <a:srgbClr val="006633"/>
                </a:solidFill>
                <a:latin typeface="Times New Roman" panose="02020603050405020304" pitchFamily="18" charset="0"/>
              </a:rPr>
              <a:t>衆議院会議録作成システムに</a:t>
            </a:r>
            <a:endParaRPr kumimoji="0" lang="en-US" altLang="ja-JP" sz="2400" dirty="0">
              <a:solidFill>
                <a:srgbClr val="006633"/>
              </a:solidFill>
              <a:latin typeface="Times New Roman" panose="02020603050405020304" pitchFamily="18" charset="0"/>
            </a:endParaRPr>
          </a:p>
          <a:p>
            <a:pPr marL="0" indent="0" eaLnBrk="1" hangingPunct="1">
              <a:lnSpc>
                <a:spcPct val="90000"/>
              </a:lnSpc>
              <a:spcBef>
                <a:spcPct val="0"/>
              </a:spcBef>
              <a:buNone/>
            </a:pPr>
            <a:r>
              <a:rPr kumimoji="0" lang="ja-JP" altLang="en-US" sz="2400" dirty="0">
                <a:solidFill>
                  <a:srgbClr val="006633"/>
                </a:solidFill>
                <a:latin typeface="Times New Roman" panose="02020603050405020304" pitchFamily="18" charset="0"/>
              </a:rPr>
              <a:t>京都大学で開発された</a:t>
            </a:r>
            <a:r>
              <a:rPr kumimoji="0" lang="zh-TW" altLang="en-US" sz="2400" dirty="0">
                <a:solidFill>
                  <a:srgbClr val="006633"/>
                </a:solidFill>
                <a:latin typeface="Times New Roman" panose="02020603050405020304" pitchFamily="18" charset="0"/>
              </a:rPr>
              <a:t>音声認識技術</a:t>
            </a:r>
            <a:r>
              <a:rPr kumimoji="0" lang="ja-JP" altLang="en-US" sz="2400" dirty="0">
                <a:solidFill>
                  <a:srgbClr val="006633"/>
                </a:solidFill>
                <a:latin typeface="Times New Roman" panose="02020603050405020304" pitchFamily="18" charset="0"/>
              </a:rPr>
              <a:t>が採用</a:t>
            </a:r>
            <a:endParaRPr lang="ja-JP" altLang="en-US" sz="2400" kern="0" dirty="0"/>
          </a:p>
        </p:txBody>
      </p:sp>
      <p:pic>
        <p:nvPicPr>
          <p:cNvPr id="13" name="Picture 7" descr="j03101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56" y="2228713"/>
            <a:ext cx="1852440" cy="223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47738" y="1782102"/>
            <a:ext cx="208026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8"/>
          <p:cNvSpPr txBox="1">
            <a:spLocks noChangeArrowheads="1"/>
          </p:cNvSpPr>
          <p:nvPr/>
        </p:nvSpPr>
        <p:spPr bwMode="auto">
          <a:xfrm>
            <a:off x="5781475" y="3944817"/>
            <a:ext cx="2981521" cy="1200329"/>
          </a:xfrm>
          <a:prstGeom prst="rect">
            <a:avLst/>
          </a:prstGeom>
          <a:solidFill>
            <a:schemeClr val="tx1"/>
          </a:solidFill>
          <a:ln w="9525">
            <a:solidFill>
              <a:schemeClr val="tx1"/>
            </a:solidFill>
            <a:miter lim="800000"/>
            <a:headEnd/>
            <a:tailEnd/>
          </a:ln>
          <a:effectLst/>
          <a:extLst/>
        </p:spPr>
        <p:txBody>
          <a:bodyPr wrap="square">
            <a:spAutoFit/>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pPr>
            <a:r>
              <a:rPr kumimoji="0" lang="ja-JP" altLang="ja-JP" dirty="0">
                <a:solidFill>
                  <a:schemeClr val="bg1"/>
                </a:solidFill>
                <a:latin typeface="Times New Roman" panose="02020603050405020304" pitchFamily="18" charset="0"/>
              </a:rPr>
              <a:t>事務事業の仕分けをはじめとしたご提案をいただきました．</a:t>
            </a:r>
          </a:p>
        </p:txBody>
      </p:sp>
      <p:pic>
        <p:nvPicPr>
          <p:cNvPr id="25"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472" y="135340"/>
            <a:ext cx="2082800" cy="14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3"/>
          <p:cNvSpPr txBox="1">
            <a:spLocks noChangeArrowheads="1"/>
          </p:cNvSpPr>
          <p:nvPr/>
        </p:nvSpPr>
        <p:spPr bwMode="auto">
          <a:xfrm>
            <a:off x="61109" y="5319000"/>
            <a:ext cx="2921598" cy="13713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eaLnBrk="1" hangingPunct="1">
              <a:lnSpc>
                <a:spcPct val="90000"/>
              </a:lnSpc>
              <a:spcBef>
                <a:spcPct val="0"/>
              </a:spcBef>
              <a:buNone/>
            </a:pPr>
            <a:r>
              <a:rPr lang="ja-JP" altLang="en-US" sz="2400" kern="0" dirty="0">
                <a:solidFill>
                  <a:srgbClr val="FF6600"/>
                </a:solidFill>
              </a:rPr>
              <a:t>情報学</a:t>
            </a:r>
            <a:endParaRPr lang="en-US" altLang="ja-JP" sz="2400" kern="0" dirty="0">
              <a:solidFill>
                <a:srgbClr val="FF6600"/>
              </a:solidFill>
            </a:endParaRPr>
          </a:p>
          <a:p>
            <a:pPr marL="0" indent="0" eaLnBrk="1" hangingPunct="1">
              <a:lnSpc>
                <a:spcPct val="90000"/>
              </a:lnSpc>
              <a:spcBef>
                <a:spcPct val="0"/>
              </a:spcBef>
              <a:buNone/>
            </a:pPr>
            <a:r>
              <a:rPr lang="ja-JP" altLang="en-US" sz="2400" kern="0" dirty="0">
                <a:solidFill>
                  <a:srgbClr val="FF0000"/>
                </a:solidFill>
              </a:rPr>
              <a:t>膨大な量</a:t>
            </a:r>
            <a:r>
              <a:rPr lang="ja-JP" altLang="en-US" sz="2400" kern="0" dirty="0"/>
              <a:t>の国会質疑音声記録と国会議事録の</a:t>
            </a:r>
            <a:r>
              <a:rPr lang="ja-JP" altLang="en-US" sz="2400" kern="0" dirty="0">
                <a:solidFill>
                  <a:srgbClr val="FF0000"/>
                </a:solidFill>
              </a:rPr>
              <a:t>データベース</a:t>
            </a:r>
            <a:endParaRPr lang="en-US" altLang="ja-JP" sz="2400" kern="0" dirty="0">
              <a:solidFill>
                <a:srgbClr val="FF0000"/>
              </a:solidFill>
            </a:endParaRPr>
          </a:p>
        </p:txBody>
      </p:sp>
      <p:sp>
        <p:nvSpPr>
          <p:cNvPr id="48" name="Rectangle 3"/>
          <p:cNvSpPr txBox="1">
            <a:spLocks noChangeArrowheads="1"/>
          </p:cNvSpPr>
          <p:nvPr/>
        </p:nvSpPr>
        <p:spPr bwMode="auto">
          <a:xfrm>
            <a:off x="5240044" y="5318999"/>
            <a:ext cx="3816870" cy="1371373"/>
          </a:xfrm>
          <a:prstGeom prst="rect">
            <a:avLst/>
          </a:prstGeom>
          <a:solidFill>
            <a:schemeClr val="bg1"/>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eaLnBrk="1" hangingPunct="1">
              <a:lnSpc>
                <a:spcPct val="90000"/>
              </a:lnSpc>
              <a:spcBef>
                <a:spcPts val="0"/>
              </a:spcBef>
              <a:buNone/>
            </a:pPr>
            <a:r>
              <a:rPr lang="ja-JP" altLang="en-US" sz="2400" kern="0" dirty="0">
                <a:solidFill>
                  <a:srgbClr val="FF6600"/>
                </a:solidFill>
              </a:rPr>
              <a:t>数学　　　　　</a:t>
            </a:r>
            <a:r>
              <a:rPr lang="en-US" altLang="ja-JP" sz="2400" dirty="0">
                <a:latin typeface="Times New Roman" panose="02020603050405020304" pitchFamily="18" charset="0"/>
              </a:rPr>
              <a:t> </a:t>
            </a:r>
            <a:r>
              <a:rPr lang="ja-JP" altLang="en-US" sz="2400" dirty="0">
                <a:latin typeface="Times New Roman" panose="02020603050405020304" pitchFamily="18" charset="0"/>
              </a:rPr>
              <a:t>　　</a:t>
            </a:r>
            <a:r>
              <a:rPr lang="en-US" altLang="ja-JP" sz="2400" dirty="0">
                <a:latin typeface="Times New Roman" panose="02020603050405020304" pitchFamily="18" charset="0"/>
              </a:rPr>
              <a:t>P</a:t>
            </a:r>
            <a:r>
              <a:rPr lang="en-US" altLang="ja-JP" sz="2400" i="1" baseline="-25000" dirty="0">
                <a:latin typeface="Times New Roman" panose="02020603050405020304" pitchFamily="18" charset="0"/>
              </a:rPr>
              <a:t>A</a:t>
            </a:r>
            <a:r>
              <a:rPr lang="en-US" altLang="ja-JP" sz="2400" dirty="0">
                <a:latin typeface="Times New Roman" panose="02020603050405020304" pitchFamily="18" charset="0"/>
              </a:rPr>
              <a:t>(</a:t>
            </a:r>
            <a:r>
              <a:rPr lang="en-US" altLang="ja-JP" sz="2400" i="1" dirty="0">
                <a:latin typeface="Times New Roman" panose="02020603050405020304" pitchFamily="18" charset="0"/>
              </a:rPr>
              <a:t>B</a:t>
            </a:r>
            <a:r>
              <a:rPr lang="en-US" altLang="ja-JP" sz="2400" dirty="0">
                <a:latin typeface="Times New Roman" panose="02020603050405020304" pitchFamily="18" charset="0"/>
              </a:rPr>
              <a:t>) P(</a:t>
            </a:r>
            <a:r>
              <a:rPr lang="en-US" altLang="ja-JP" sz="2400" i="1" dirty="0">
                <a:latin typeface="Times New Roman" panose="02020603050405020304" pitchFamily="18" charset="0"/>
              </a:rPr>
              <a:t>A</a:t>
            </a:r>
            <a:r>
              <a:rPr lang="en-US" altLang="ja-JP" sz="2400" dirty="0">
                <a:latin typeface="Times New Roman" panose="02020603050405020304" pitchFamily="18" charset="0"/>
              </a:rPr>
              <a:t>)</a:t>
            </a:r>
            <a:r>
              <a:rPr lang="en-US" altLang="ja-JP" sz="2400" dirty="0"/>
              <a:t> </a:t>
            </a:r>
            <a:r>
              <a:rPr lang="ja-JP" altLang="en-US" sz="2400" dirty="0"/>
              <a:t>　　　　　　　　　　　　     　　　　           　　　　　　　　　</a:t>
            </a:r>
            <a:endParaRPr lang="en-US" altLang="ja-JP" sz="2400" dirty="0"/>
          </a:p>
          <a:p>
            <a:pPr eaLnBrk="1" hangingPunct="1">
              <a:lnSpc>
                <a:spcPct val="90000"/>
              </a:lnSpc>
              <a:spcBef>
                <a:spcPts val="600"/>
              </a:spcBef>
              <a:buNone/>
            </a:pPr>
            <a:r>
              <a:rPr lang="ja-JP" altLang="en-US" sz="2400" dirty="0">
                <a:latin typeface="Times New Roman" panose="02020603050405020304" pitchFamily="18" charset="0"/>
              </a:rPr>
              <a:t>　　　　　　  　　　　　</a:t>
            </a:r>
            <a:r>
              <a:rPr lang="en-US" altLang="ja-JP" sz="2400" dirty="0">
                <a:latin typeface="Times New Roman" panose="02020603050405020304" pitchFamily="18" charset="0"/>
              </a:rPr>
              <a:t>P(</a:t>
            </a:r>
            <a:r>
              <a:rPr lang="en-US" altLang="ja-JP" sz="2400" i="1" dirty="0">
                <a:latin typeface="Times New Roman" panose="02020603050405020304" pitchFamily="18" charset="0"/>
              </a:rPr>
              <a:t>B</a:t>
            </a:r>
            <a:r>
              <a:rPr lang="en-US" altLang="ja-JP" sz="2400" dirty="0">
                <a:latin typeface="Times New Roman" panose="02020603050405020304" pitchFamily="18" charset="0"/>
              </a:rPr>
              <a:t>)</a:t>
            </a:r>
            <a:r>
              <a:rPr lang="en-US" altLang="ja-JP" sz="2400" dirty="0"/>
              <a:t> </a:t>
            </a:r>
          </a:p>
        </p:txBody>
      </p:sp>
      <p:sp>
        <p:nvSpPr>
          <p:cNvPr id="49" name="Text Box 7"/>
          <p:cNvSpPr txBox="1">
            <a:spLocks noChangeArrowheads="1"/>
          </p:cNvSpPr>
          <p:nvPr/>
        </p:nvSpPr>
        <p:spPr bwMode="auto">
          <a:xfrm>
            <a:off x="6130489" y="5485303"/>
            <a:ext cx="11240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r>
              <a:rPr lang="en-US" altLang="ja-JP" dirty="0">
                <a:solidFill>
                  <a:srgbClr val="000000"/>
                </a:solidFill>
                <a:latin typeface="Times New Roman" panose="02020603050405020304" pitchFamily="18" charset="0"/>
              </a:rPr>
              <a:t>P</a:t>
            </a:r>
            <a:r>
              <a:rPr lang="en-US" altLang="ja-JP" i="1" baseline="-25000" dirty="0">
                <a:solidFill>
                  <a:srgbClr val="000000"/>
                </a:solidFill>
                <a:latin typeface="Times New Roman" panose="02020603050405020304" pitchFamily="18" charset="0"/>
              </a:rPr>
              <a:t>B</a:t>
            </a:r>
            <a:r>
              <a:rPr lang="en-US" altLang="ja-JP" dirty="0">
                <a:solidFill>
                  <a:srgbClr val="000000"/>
                </a:solidFill>
                <a:latin typeface="Times New Roman" panose="02020603050405020304" pitchFamily="18" charset="0"/>
              </a:rPr>
              <a:t>(</a:t>
            </a:r>
            <a:r>
              <a:rPr lang="en-US" altLang="ja-JP" i="1" dirty="0">
                <a:solidFill>
                  <a:srgbClr val="000000"/>
                </a:solidFill>
                <a:latin typeface="Times New Roman" panose="02020603050405020304" pitchFamily="18" charset="0"/>
              </a:rPr>
              <a:t>A</a:t>
            </a:r>
            <a:r>
              <a:rPr lang="en-US" altLang="ja-JP" dirty="0">
                <a:solidFill>
                  <a:srgbClr val="000000"/>
                </a:solidFill>
                <a:latin typeface="Times New Roman" panose="02020603050405020304" pitchFamily="18" charset="0"/>
              </a:rPr>
              <a:t>) =</a:t>
            </a:r>
          </a:p>
        </p:txBody>
      </p:sp>
      <p:sp>
        <p:nvSpPr>
          <p:cNvPr id="51" name="Line 14"/>
          <p:cNvSpPr>
            <a:spLocks noChangeShapeType="1"/>
          </p:cNvSpPr>
          <p:nvPr/>
        </p:nvSpPr>
        <p:spPr bwMode="auto">
          <a:xfrm>
            <a:off x="7267222" y="5725371"/>
            <a:ext cx="1598533"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52" name="Rectangle 3"/>
          <p:cNvSpPr txBox="1">
            <a:spLocks noChangeArrowheads="1"/>
          </p:cNvSpPr>
          <p:nvPr/>
        </p:nvSpPr>
        <p:spPr bwMode="auto">
          <a:xfrm>
            <a:off x="3014947" y="5318999"/>
            <a:ext cx="2120472" cy="13713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eaLnBrk="1" hangingPunct="1">
              <a:lnSpc>
                <a:spcPct val="90000"/>
              </a:lnSpc>
              <a:spcBef>
                <a:spcPct val="0"/>
              </a:spcBef>
              <a:buNone/>
            </a:pPr>
            <a:r>
              <a:rPr lang="ja-JP" altLang="en-US" sz="2400" kern="0" dirty="0">
                <a:solidFill>
                  <a:srgbClr val="FF6600"/>
                </a:solidFill>
              </a:rPr>
              <a:t>統計学</a:t>
            </a:r>
          </a:p>
          <a:p>
            <a:pPr marL="0" indent="0" eaLnBrk="1" hangingPunct="1">
              <a:lnSpc>
                <a:spcPct val="90000"/>
              </a:lnSpc>
              <a:spcBef>
                <a:spcPct val="0"/>
              </a:spcBef>
              <a:buNone/>
            </a:pPr>
            <a:r>
              <a:rPr lang="ja-JP" altLang="en-US" sz="2400" kern="0" dirty="0"/>
              <a:t>音声記録と議事録の違いを</a:t>
            </a:r>
            <a:r>
              <a:rPr lang="ja-JP" altLang="en-US" sz="2400" kern="0" dirty="0">
                <a:solidFill>
                  <a:srgbClr val="FF0000"/>
                </a:solidFill>
              </a:rPr>
              <a:t>数式化</a:t>
            </a:r>
            <a:endParaRPr lang="en-US" altLang="ja-JP" sz="2400" kern="0" dirty="0">
              <a:solidFill>
                <a:srgbClr val="FF0000"/>
              </a:solidFill>
            </a:endParaRPr>
          </a:p>
        </p:txBody>
      </p:sp>
      <p:sp>
        <p:nvSpPr>
          <p:cNvPr id="2" name="右矢印 1"/>
          <p:cNvSpPr/>
          <p:nvPr/>
        </p:nvSpPr>
        <p:spPr bwMode="auto">
          <a:xfrm>
            <a:off x="2449917" y="2173799"/>
            <a:ext cx="711200" cy="636967"/>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3" name="テキスト ボックス 2"/>
          <p:cNvSpPr txBox="1"/>
          <p:nvPr/>
        </p:nvSpPr>
        <p:spPr>
          <a:xfrm>
            <a:off x="2405408" y="1700683"/>
            <a:ext cx="800219" cy="461665"/>
          </a:xfrm>
          <a:prstGeom prst="rect">
            <a:avLst/>
          </a:prstGeom>
          <a:noFill/>
        </p:spPr>
        <p:txBody>
          <a:bodyPr wrap="none" rtlCol="0">
            <a:spAutoFit/>
          </a:bodyPr>
          <a:lstStyle/>
          <a:p>
            <a:pPr algn="ctr"/>
            <a:r>
              <a:rPr kumimoji="1" lang="ja-JP" altLang="en-US" sz="2400" dirty="0"/>
              <a:t>従来</a:t>
            </a:r>
          </a:p>
        </p:txBody>
      </p:sp>
      <p:sp>
        <p:nvSpPr>
          <p:cNvPr id="28" name="右矢印 27"/>
          <p:cNvSpPr/>
          <p:nvPr/>
        </p:nvSpPr>
        <p:spPr bwMode="auto">
          <a:xfrm>
            <a:off x="2449917" y="3959632"/>
            <a:ext cx="711200" cy="636967"/>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29" name="テキスト ボックス 28"/>
          <p:cNvSpPr txBox="1"/>
          <p:nvPr/>
        </p:nvSpPr>
        <p:spPr>
          <a:xfrm>
            <a:off x="2073177" y="4608050"/>
            <a:ext cx="1464681" cy="461665"/>
          </a:xfrm>
          <a:prstGeom prst="rect">
            <a:avLst/>
          </a:prstGeom>
          <a:noFill/>
        </p:spPr>
        <p:txBody>
          <a:bodyPr wrap="square" rtlCol="0">
            <a:spAutoFit/>
          </a:bodyPr>
          <a:lstStyle/>
          <a:p>
            <a:pPr algn="ctr"/>
            <a:r>
              <a:rPr lang="ja-JP" altLang="en-US" sz="2400" dirty="0">
                <a:solidFill>
                  <a:srgbClr val="FF0000"/>
                </a:solidFill>
              </a:rPr>
              <a:t>新システム</a:t>
            </a:r>
            <a:endParaRPr kumimoji="1" lang="ja-JP" altLang="en-US" sz="2400" dirty="0">
              <a:solidFill>
                <a:srgbClr val="FF0000"/>
              </a:solidFill>
            </a:endParaRPr>
          </a:p>
        </p:txBody>
      </p:sp>
      <p:pic>
        <p:nvPicPr>
          <p:cNvPr id="30" name="Picture 9" descr="j0433050"/>
          <p:cNvPicPr>
            <a:picLocks noChangeAspect="1" noChangeArrowheads="1"/>
          </p:cNvPicPr>
          <p:nvPr/>
        </p:nvPicPr>
        <p:blipFill rotWithShape="1">
          <a:blip r:embed="rId6">
            <a:extLst>
              <a:ext uri="{28A0092B-C50C-407E-A947-70E740481C1C}">
                <a14:useLocalDpi xmlns:a14="http://schemas.microsoft.com/office/drawing/2010/main" val="0"/>
              </a:ext>
            </a:extLst>
          </a:blip>
          <a:srcRect l="12296" t="10918" r="7901" b="4888"/>
          <a:stretch/>
        </p:blipFill>
        <p:spPr bwMode="auto">
          <a:xfrm>
            <a:off x="3786584" y="3624944"/>
            <a:ext cx="1588655" cy="167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図 32"/>
          <p:cNvPicPr>
            <a:picLocks noChangeAspect="1"/>
          </p:cNvPicPr>
          <p:nvPr/>
        </p:nvPicPr>
        <p:blipFill rotWithShape="1">
          <a:blip r:embed="rId7"/>
          <a:srcRect l="2801" t="1644" r="6449" b="8089"/>
          <a:stretch/>
        </p:blipFill>
        <p:spPr>
          <a:xfrm>
            <a:off x="5328915" y="6171031"/>
            <a:ext cx="3639127" cy="507279"/>
          </a:xfrm>
          <a:prstGeom prst="rect">
            <a:avLst/>
          </a:prstGeom>
        </p:spPr>
      </p:pic>
      <p:sp>
        <p:nvSpPr>
          <p:cNvPr id="22" name="テキスト ボックス 21"/>
          <p:cNvSpPr txBox="1"/>
          <p:nvPr/>
        </p:nvSpPr>
        <p:spPr>
          <a:xfrm>
            <a:off x="8456105" y="1602486"/>
            <a:ext cx="351378" cy="276999"/>
          </a:xfrm>
          <a:prstGeom prst="rect">
            <a:avLst/>
          </a:prstGeom>
          <a:noFill/>
        </p:spPr>
        <p:txBody>
          <a:bodyPr wrap="none" rtlCol="0">
            <a:spAutoFit/>
          </a:bodyPr>
          <a:lstStyle/>
          <a:p>
            <a:r>
              <a:rPr kumimoji="1" lang="en-US" altLang="ja-JP" sz="1200" dirty="0"/>
              <a:t>*3</a:t>
            </a:r>
            <a:endParaRPr kumimoji="1" lang="ja-JP" altLang="en-US" sz="1200" dirty="0"/>
          </a:p>
        </p:txBody>
      </p:sp>
      <p:sp>
        <p:nvSpPr>
          <p:cNvPr id="23" name="テキスト ボックス 22"/>
          <p:cNvSpPr txBox="1"/>
          <p:nvPr/>
        </p:nvSpPr>
        <p:spPr>
          <a:xfrm>
            <a:off x="5424039" y="3209506"/>
            <a:ext cx="351378" cy="276999"/>
          </a:xfrm>
          <a:prstGeom prst="rect">
            <a:avLst/>
          </a:prstGeom>
          <a:noFill/>
        </p:spPr>
        <p:txBody>
          <a:bodyPr wrap="none" rtlCol="0">
            <a:spAutoFit/>
          </a:bodyPr>
          <a:lstStyle/>
          <a:p>
            <a:r>
              <a:rPr kumimoji="1" lang="en-US" altLang="ja-JP" sz="1200" dirty="0"/>
              <a:t>*4</a:t>
            </a:r>
            <a:endParaRPr kumimoji="1" lang="ja-JP" altLang="en-US" sz="1200" dirty="0"/>
          </a:p>
        </p:txBody>
      </p:sp>
      <p:sp>
        <p:nvSpPr>
          <p:cNvPr id="31" name="テキスト ボックス 30"/>
          <p:cNvSpPr txBox="1"/>
          <p:nvPr/>
        </p:nvSpPr>
        <p:spPr>
          <a:xfrm>
            <a:off x="7795000" y="3685602"/>
            <a:ext cx="351378" cy="276999"/>
          </a:xfrm>
          <a:prstGeom prst="rect">
            <a:avLst/>
          </a:prstGeom>
          <a:noFill/>
        </p:spPr>
        <p:txBody>
          <a:bodyPr wrap="none" rtlCol="0">
            <a:spAutoFit/>
          </a:bodyPr>
          <a:lstStyle/>
          <a:p>
            <a:r>
              <a:rPr kumimoji="1" lang="en-US" altLang="ja-JP" sz="1200" dirty="0"/>
              <a:t>*5</a:t>
            </a:r>
            <a:endParaRPr kumimoji="1" lang="ja-JP" altLang="en-US" sz="1200" dirty="0"/>
          </a:p>
        </p:txBody>
      </p:sp>
      <p:pic>
        <p:nvPicPr>
          <p:cNvPr id="5" name="図 4"/>
          <p:cNvPicPr>
            <a:picLocks noChangeAspect="1"/>
          </p:cNvPicPr>
          <p:nvPr/>
        </p:nvPicPr>
        <p:blipFill rotWithShape="1">
          <a:blip r:embed="rId8" cstate="print">
            <a:extLst>
              <a:ext uri="{28A0092B-C50C-407E-A947-70E740481C1C}">
                <a14:useLocalDpi xmlns:a14="http://schemas.microsoft.com/office/drawing/2010/main" val="0"/>
              </a:ext>
            </a:extLst>
          </a:blip>
          <a:srcRect b="16159"/>
          <a:stretch/>
        </p:blipFill>
        <p:spPr>
          <a:xfrm>
            <a:off x="3448827" y="1788606"/>
            <a:ext cx="2231785" cy="1488009"/>
          </a:xfrm>
          <a:prstGeom prst="rect">
            <a:avLst/>
          </a:prstGeom>
        </p:spPr>
      </p:pic>
    </p:spTree>
    <p:extLst>
      <p:ext uri="{BB962C8B-B14F-4D97-AF65-F5344CB8AC3E}">
        <p14:creationId xmlns:p14="http://schemas.microsoft.com/office/powerpoint/2010/main" val="2800054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7717" y="72510"/>
            <a:ext cx="7793038" cy="762000"/>
          </a:xfrm>
        </p:spPr>
        <p:txBody>
          <a:bodyPr/>
          <a:lstStyle/>
          <a:p>
            <a:pPr algn="ctr"/>
            <a:r>
              <a:rPr kumimoji="1" lang="ja-JP" altLang="en-US" dirty="0"/>
              <a:t>データ科学と</a:t>
            </a:r>
            <a:r>
              <a:rPr lang="ja-JP" altLang="en-US" dirty="0"/>
              <a:t>ビジネス</a:t>
            </a:r>
            <a:endParaRPr kumimoji="1" lang="ja-JP" altLang="en-US" dirty="0"/>
          </a:p>
        </p:txBody>
      </p:sp>
      <p:sp>
        <p:nvSpPr>
          <p:cNvPr id="3" name="テキスト ボックス 2">
            <a:extLst>
              <a:ext uri="{FF2B5EF4-FFF2-40B4-BE49-F238E27FC236}">
                <a16:creationId xmlns="" xmlns:a16="http://schemas.microsoft.com/office/drawing/2014/main" id="{D1151C0C-3C1F-8C43-A49A-3A5889A8CFA8}"/>
              </a:ext>
            </a:extLst>
          </p:cNvPr>
          <p:cNvSpPr txBox="1"/>
          <p:nvPr/>
        </p:nvSpPr>
        <p:spPr>
          <a:xfrm>
            <a:off x="537548" y="996029"/>
            <a:ext cx="529023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お店の販売データ（</a:t>
            </a:r>
            <a:r>
              <a:rPr kumimoji="1" lang="en-US" altLang="ja-JP" sz="28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POS</a:t>
            </a: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データ）分析</a:t>
            </a:r>
          </a:p>
        </p:txBody>
      </p:sp>
      <p:pic>
        <p:nvPicPr>
          <p:cNvPr id="15" name="Picture 12" descr="C:\Program Files (x86)\Microsoft Office\MEDIA\CAGCAT10\j0292020.wmf">
            <a:extLst>
              <a:ext uri="{FF2B5EF4-FFF2-40B4-BE49-F238E27FC236}">
                <a16:creationId xmlns="" xmlns:a16="http://schemas.microsoft.com/office/drawing/2014/main" id="{509FF8B1-4AA8-BA42-8C1C-F1B35AD64FA3}"/>
              </a:ext>
            </a:extLst>
          </p:cNvPr>
          <p:cNvPicPr>
            <a:picLocks noChangeAspect="1" noChangeArrowheads="1"/>
          </p:cNvPicPr>
          <p:nvPr/>
        </p:nvPicPr>
        <p:blipFill>
          <a:blip r:embed="rId3" cstate="print"/>
          <a:srcRect/>
          <a:stretch>
            <a:fillRect/>
          </a:stretch>
        </p:blipFill>
        <p:spPr bwMode="auto">
          <a:xfrm flipH="1">
            <a:off x="6911093" y="1934756"/>
            <a:ext cx="1475327" cy="1382719"/>
          </a:xfrm>
          <a:prstGeom prst="rect">
            <a:avLst/>
          </a:prstGeom>
          <a:noFill/>
        </p:spPr>
      </p:pic>
      <p:sp>
        <p:nvSpPr>
          <p:cNvPr id="16" name="雲形吹き出し 15">
            <a:extLst>
              <a:ext uri="{FF2B5EF4-FFF2-40B4-BE49-F238E27FC236}">
                <a16:creationId xmlns="" xmlns:a16="http://schemas.microsoft.com/office/drawing/2014/main" id="{838F3935-4A1D-5647-8A26-5A58282F78FE}"/>
              </a:ext>
            </a:extLst>
          </p:cNvPr>
          <p:cNvSpPr/>
          <p:nvPr/>
        </p:nvSpPr>
        <p:spPr bwMode="auto">
          <a:xfrm>
            <a:off x="6328945" y="3435532"/>
            <a:ext cx="2440372" cy="1392631"/>
          </a:xfrm>
          <a:prstGeom prst="cloudCallout">
            <a:avLst>
              <a:gd name="adj1" fmla="val 9198"/>
              <a:gd name="adj2" fmla="val -81634"/>
            </a:avLst>
          </a:prstGeom>
          <a:solidFill>
            <a:srgbClr val="FFFFCC"/>
          </a:solidFill>
          <a:ln w="25400">
            <a:solidFill>
              <a:schemeClr val="tx1"/>
            </a:solidFill>
            <a:round/>
            <a:headEnd/>
            <a:tailEnd/>
          </a:ln>
          <a:effectLst/>
        </p:spPr>
        <p:txBody>
          <a:bodyPr wrap="none" lIns="90000" tIns="46800" rIns="90000" bIns="468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パンを買う人は、</a:t>
            </a:r>
            <a:endParaRPr kumimoji="1" lang="en-US" altLang="ja-JP" sz="18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牛乳も一緒に</a:t>
            </a:r>
            <a:endParaRPr kumimoji="1" lang="en-US" altLang="ja-JP" sz="18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買うみたいだな</a:t>
            </a:r>
          </a:p>
        </p:txBody>
      </p:sp>
      <p:grpSp>
        <p:nvGrpSpPr>
          <p:cNvPr id="4" name="グループ化 3">
            <a:extLst>
              <a:ext uri="{FF2B5EF4-FFF2-40B4-BE49-F238E27FC236}">
                <a16:creationId xmlns="" xmlns:a16="http://schemas.microsoft.com/office/drawing/2014/main" id="{B4F048BE-5839-3148-A9E7-4F0F73590BE5}"/>
              </a:ext>
            </a:extLst>
          </p:cNvPr>
          <p:cNvGrpSpPr/>
          <p:nvPr/>
        </p:nvGrpSpPr>
        <p:grpSpPr>
          <a:xfrm>
            <a:off x="719344" y="1930283"/>
            <a:ext cx="2442911" cy="2231044"/>
            <a:chOff x="892422" y="2147692"/>
            <a:chExt cx="2442911" cy="2231044"/>
          </a:xfrm>
        </p:grpSpPr>
        <p:grpSp>
          <p:nvGrpSpPr>
            <p:cNvPr id="17" name="グループ化 16">
              <a:extLst>
                <a:ext uri="{FF2B5EF4-FFF2-40B4-BE49-F238E27FC236}">
                  <a16:creationId xmlns="" xmlns:a16="http://schemas.microsoft.com/office/drawing/2014/main" id="{157F95F9-C224-A540-806B-E34D4DC71E51}"/>
                </a:ext>
              </a:extLst>
            </p:cNvPr>
            <p:cNvGrpSpPr/>
            <p:nvPr/>
          </p:nvGrpSpPr>
          <p:grpSpPr>
            <a:xfrm>
              <a:off x="943182" y="2147692"/>
              <a:ext cx="2304108" cy="749940"/>
              <a:chOff x="500034" y="1285860"/>
              <a:chExt cx="3373445" cy="1097987"/>
            </a:xfrm>
          </p:grpSpPr>
          <p:pic>
            <p:nvPicPr>
              <p:cNvPr id="18" name="Picture 2" descr="C:\Users\asano\AppData\Local\Microsoft\Windows\Temporary Internet Files\Content.IE5\RYJOZ28Z\MC900347899[1].wmf">
                <a:extLst>
                  <a:ext uri="{FF2B5EF4-FFF2-40B4-BE49-F238E27FC236}">
                    <a16:creationId xmlns="" xmlns:a16="http://schemas.microsoft.com/office/drawing/2014/main" id="{1CC4DDFC-CD08-A74E-A7C1-03A06CE4DF86}"/>
                  </a:ext>
                </a:extLst>
              </p:cNvPr>
              <p:cNvPicPr>
                <a:picLocks noChangeAspect="1" noChangeArrowheads="1"/>
              </p:cNvPicPr>
              <p:nvPr/>
            </p:nvPicPr>
            <p:blipFill>
              <a:blip r:embed="rId4" cstate="print"/>
              <a:srcRect/>
              <a:stretch>
                <a:fillRect/>
              </a:stretch>
            </p:blipFill>
            <p:spPr bwMode="auto">
              <a:xfrm>
                <a:off x="500034" y="1285860"/>
                <a:ext cx="1127342" cy="1097987"/>
              </a:xfrm>
              <a:prstGeom prst="rect">
                <a:avLst/>
              </a:prstGeom>
              <a:noFill/>
            </p:spPr>
          </p:pic>
          <p:pic>
            <p:nvPicPr>
              <p:cNvPr id="19" name="Picture 5" descr="C:\Users\asano\AppData\Local\Microsoft\Windows\Temporary Internet Files\Content.IE5\P29AZ86B\MP900422953[1].jpg">
                <a:extLst>
                  <a:ext uri="{FF2B5EF4-FFF2-40B4-BE49-F238E27FC236}">
                    <a16:creationId xmlns="" xmlns:a16="http://schemas.microsoft.com/office/drawing/2014/main" id="{CC5ED8AD-4ABE-CE49-8D8F-E8576FFA966D}"/>
                  </a:ext>
                </a:extLst>
              </p:cNvPr>
              <p:cNvPicPr>
                <a:picLocks noChangeAspect="1" noChangeArrowheads="1"/>
              </p:cNvPicPr>
              <p:nvPr/>
            </p:nvPicPr>
            <p:blipFill>
              <a:blip r:embed="rId5" cstate="print"/>
              <a:srcRect t="13158" r="48320"/>
              <a:stretch>
                <a:fillRect/>
              </a:stretch>
            </p:blipFill>
            <p:spPr bwMode="auto">
              <a:xfrm>
                <a:off x="1714480" y="1500174"/>
                <a:ext cx="571504" cy="661738"/>
              </a:xfrm>
              <a:prstGeom prst="rect">
                <a:avLst/>
              </a:prstGeom>
              <a:noFill/>
            </p:spPr>
          </p:pic>
          <p:pic>
            <p:nvPicPr>
              <p:cNvPr id="20" name="Picture 6" descr="C:\Users\asano\AppData\Local\Microsoft\Windows\Temporary Internet Files\Content.IE5\VSKXOPVU\MC900300075[1].wmf">
                <a:extLst>
                  <a:ext uri="{FF2B5EF4-FFF2-40B4-BE49-F238E27FC236}">
                    <a16:creationId xmlns="" xmlns:a16="http://schemas.microsoft.com/office/drawing/2014/main" id="{B944A43E-0344-DC42-9EFD-E8BF4099D481}"/>
                  </a:ext>
                </a:extLst>
              </p:cNvPr>
              <p:cNvPicPr>
                <a:picLocks noChangeAspect="1" noChangeArrowheads="1"/>
              </p:cNvPicPr>
              <p:nvPr/>
            </p:nvPicPr>
            <p:blipFill>
              <a:blip r:embed="rId6" cstate="print"/>
              <a:srcRect/>
              <a:stretch>
                <a:fillRect/>
              </a:stretch>
            </p:blipFill>
            <p:spPr bwMode="auto">
              <a:xfrm>
                <a:off x="2428860" y="1428736"/>
                <a:ext cx="523951" cy="765123"/>
              </a:xfrm>
              <a:prstGeom prst="rect">
                <a:avLst/>
              </a:prstGeom>
              <a:noFill/>
            </p:spPr>
          </p:pic>
          <p:pic>
            <p:nvPicPr>
              <p:cNvPr id="21" name="Picture 7" descr="C:\Users\asano\AppData\Local\Microsoft\Windows\Temporary Internet Files\Content.IE5\RYJOZ28Z\MC900232579[1].wmf">
                <a:extLst>
                  <a:ext uri="{FF2B5EF4-FFF2-40B4-BE49-F238E27FC236}">
                    <a16:creationId xmlns="" xmlns:a16="http://schemas.microsoft.com/office/drawing/2014/main" id="{A3942C1B-D16B-B143-AAC4-02F7203C1E0D}"/>
                  </a:ext>
                </a:extLst>
              </p:cNvPr>
              <p:cNvPicPr>
                <a:picLocks noChangeAspect="1" noChangeArrowheads="1"/>
              </p:cNvPicPr>
              <p:nvPr/>
            </p:nvPicPr>
            <p:blipFill>
              <a:blip r:embed="rId7" cstate="print"/>
              <a:srcRect/>
              <a:stretch>
                <a:fillRect/>
              </a:stretch>
            </p:blipFill>
            <p:spPr bwMode="auto">
              <a:xfrm>
                <a:off x="3000364" y="1500174"/>
                <a:ext cx="873115" cy="660531"/>
              </a:xfrm>
              <a:prstGeom prst="rect">
                <a:avLst/>
              </a:prstGeom>
              <a:noFill/>
            </p:spPr>
          </p:pic>
        </p:grpSp>
        <p:grpSp>
          <p:nvGrpSpPr>
            <p:cNvPr id="22" name="グループ化 21">
              <a:extLst>
                <a:ext uri="{FF2B5EF4-FFF2-40B4-BE49-F238E27FC236}">
                  <a16:creationId xmlns="" xmlns:a16="http://schemas.microsoft.com/office/drawing/2014/main" id="{C330F3F4-9CDE-5A40-9C57-D97CBE48D707}"/>
                </a:ext>
              </a:extLst>
            </p:cNvPr>
            <p:cNvGrpSpPr/>
            <p:nvPr/>
          </p:nvGrpSpPr>
          <p:grpSpPr>
            <a:xfrm>
              <a:off x="892422" y="2995281"/>
              <a:ext cx="2442911" cy="1383455"/>
              <a:chOff x="428596" y="2500306"/>
              <a:chExt cx="3576665" cy="2025516"/>
            </a:xfrm>
          </p:grpSpPr>
          <p:pic>
            <p:nvPicPr>
              <p:cNvPr id="23" name="Picture 3" descr="C:\Users\asano\AppData\Local\Microsoft\Windows\Temporary Internet Files\Content.IE5\P29AZ86B\MC900090503[1].wmf">
                <a:extLst>
                  <a:ext uri="{FF2B5EF4-FFF2-40B4-BE49-F238E27FC236}">
                    <a16:creationId xmlns="" xmlns:a16="http://schemas.microsoft.com/office/drawing/2014/main" id="{4E0ADC9D-5B0A-9040-A544-5F066F8CA6D0}"/>
                  </a:ext>
                </a:extLst>
              </p:cNvPr>
              <p:cNvPicPr>
                <a:picLocks noChangeAspect="1" noChangeArrowheads="1"/>
              </p:cNvPicPr>
              <p:nvPr/>
            </p:nvPicPr>
            <p:blipFill>
              <a:blip r:embed="rId8" cstate="print"/>
              <a:srcRect/>
              <a:stretch>
                <a:fillRect/>
              </a:stretch>
            </p:blipFill>
            <p:spPr bwMode="auto">
              <a:xfrm>
                <a:off x="500034" y="2500306"/>
                <a:ext cx="838342" cy="1033466"/>
              </a:xfrm>
              <a:prstGeom prst="rect">
                <a:avLst/>
              </a:prstGeom>
              <a:noFill/>
            </p:spPr>
          </p:pic>
          <p:pic>
            <p:nvPicPr>
              <p:cNvPr id="24" name="Picture 4" descr="C:\Users\asano\AppData\Local\Microsoft\Windows\Temporary Internet Files\Content.IE5\G5VTYMPW\MC900229897[1].wmf">
                <a:extLst>
                  <a:ext uri="{FF2B5EF4-FFF2-40B4-BE49-F238E27FC236}">
                    <a16:creationId xmlns="" xmlns:a16="http://schemas.microsoft.com/office/drawing/2014/main" id="{B211CA60-C7B8-A24E-9C9A-01C2FBDAFE17}"/>
                  </a:ext>
                </a:extLst>
              </p:cNvPr>
              <p:cNvPicPr>
                <a:picLocks noChangeAspect="1" noChangeArrowheads="1"/>
              </p:cNvPicPr>
              <p:nvPr/>
            </p:nvPicPr>
            <p:blipFill>
              <a:blip r:embed="rId9" cstate="print"/>
              <a:srcRect/>
              <a:stretch>
                <a:fillRect/>
              </a:stretch>
            </p:blipFill>
            <p:spPr bwMode="auto">
              <a:xfrm>
                <a:off x="428596" y="3571876"/>
                <a:ext cx="1071570" cy="953946"/>
              </a:xfrm>
              <a:prstGeom prst="rect">
                <a:avLst/>
              </a:prstGeom>
              <a:noFill/>
            </p:spPr>
          </p:pic>
          <p:pic>
            <p:nvPicPr>
              <p:cNvPr id="27" name="Picture 5" descr="C:\Users\asano\AppData\Local\Microsoft\Windows\Temporary Internet Files\Content.IE5\P29AZ86B\MP900422953[1].jpg">
                <a:extLst>
                  <a:ext uri="{FF2B5EF4-FFF2-40B4-BE49-F238E27FC236}">
                    <a16:creationId xmlns="" xmlns:a16="http://schemas.microsoft.com/office/drawing/2014/main" id="{201E05C5-C212-B34E-9C92-4E905A71CEAC}"/>
                  </a:ext>
                </a:extLst>
              </p:cNvPr>
              <p:cNvPicPr>
                <a:picLocks noChangeAspect="1" noChangeArrowheads="1"/>
              </p:cNvPicPr>
              <p:nvPr/>
            </p:nvPicPr>
            <p:blipFill>
              <a:blip r:embed="rId5" cstate="print"/>
              <a:srcRect t="13158" r="48320"/>
              <a:stretch>
                <a:fillRect/>
              </a:stretch>
            </p:blipFill>
            <p:spPr bwMode="auto">
              <a:xfrm>
                <a:off x="1500166" y="2714620"/>
                <a:ext cx="571504" cy="661738"/>
              </a:xfrm>
              <a:prstGeom prst="rect">
                <a:avLst/>
              </a:prstGeom>
              <a:noFill/>
            </p:spPr>
          </p:pic>
          <p:pic>
            <p:nvPicPr>
              <p:cNvPr id="33" name="Picture 6" descr="C:\Users\asano\AppData\Local\Microsoft\Windows\Temporary Internet Files\Content.IE5\VSKXOPVU\MC900300075[1].wmf">
                <a:extLst>
                  <a:ext uri="{FF2B5EF4-FFF2-40B4-BE49-F238E27FC236}">
                    <a16:creationId xmlns="" xmlns:a16="http://schemas.microsoft.com/office/drawing/2014/main" id="{2BEB986C-6855-374A-B88A-E301AD362FDB}"/>
                  </a:ext>
                </a:extLst>
              </p:cNvPr>
              <p:cNvPicPr>
                <a:picLocks noChangeAspect="1" noChangeArrowheads="1"/>
              </p:cNvPicPr>
              <p:nvPr/>
            </p:nvPicPr>
            <p:blipFill>
              <a:blip r:embed="rId6" cstate="print"/>
              <a:srcRect/>
              <a:stretch>
                <a:fillRect/>
              </a:stretch>
            </p:blipFill>
            <p:spPr bwMode="auto">
              <a:xfrm>
                <a:off x="2285984" y="2571744"/>
                <a:ext cx="523951" cy="765123"/>
              </a:xfrm>
              <a:prstGeom prst="rect">
                <a:avLst/>
              </a:prstGeom>
              <a:noFill/>
            </p:spPr>
          </p:pic>
          <p:pic>
            <p:nvPicPr>
              <p:cNvPr id="35" name="Picture 10" descr="C:\Users\asano\AppData\Local\Microsoft\Windows\Temporary Internet Files\Content.IE5\RYJOZ28Z\MC900287189[1].wmf">
                <a:extLst>
                  <a:ext uri="{FF2B5EF4-FFF2-40B4-BE49-F238E27FC236}">
                    <a16:creationId xmlns="" xmlns:a16="http://schemas.microsoft.com/office/drawing/2014/main" id="{9A5ABE20-C0E5-4441-A18D-638115759E80}"/>
                  </a:ext>
                </a:extLst>
              </p:cNvPr>
              <p:cNvPicPr>
                <a:picLocks noChangeAspect="1" noChangeArrowheads="1"/>
              </p:cNvPicPr>
              <p:nvPr/>
            </p:nvPicPr>
            <p:blipFill>
              <a:blip r:embed="rId10" cstate="print"/>
              <a:srcRect/>
              <a:stretch>
                <a:fillRect/>
              </a:stretch>
            </p:blipFill>
            <p:spPr bwMode="auto">
              <a:xfrm>
                <a:off x="2928926" y="2643182"/>
                <a:ext cx="645755" cy="663572"/>
              </a:xfrm>
              <a:prstGeom prst="rect">
                <a:avLst/>
              </a:prstGeom>
              <a:noFill/>
            </p:spPr>
          </p:pic>
          <p:pic>
            <p:nvPicPr>
              <p:cNvPr id="36" name="Picture 5" descr="C:\Users\asano\AppData\Local\Microsoft\Windows\Temporary Internet Files\Content.IE5\P29AZ86B\MP900422953[1].jpg">
                <a:extLst>
                  <a:ext uri="{FF2B5EF4-FFF2-40B4-BE49-F238E27FC236}">
                    <a16:creationId xmlns="" xmlns:a16="http://schemas.microsoft.com/office/drawing/2014/main" id="{8C8A7F6B-A6C0-EB4C-9ECB-9D9F1414387C}"/>
                  </a:ext>
                </a:extLst>
              </p:cNvPr>
              <p:cNvPicPr>
                <a:picLocks noChangeAspect="1" noChangeArrowheads="1"/>
              </p:cNvPicPr>
              <p:nvPr/>
            </p:nvPicPr>
            <p:blipFill>
              <a:blip r:embed="rId5" cstate="print"/>
              <a:srcRect t="13158" r="48320"/>
              <a:stretch>
                <a:fillRect/>
              </a:stretch>
            </p:blipFill>
            <p:spPr bwMode="auto">
              <a:xfrm>
                <a:off x="1571604" y="3714752"/>
                <a:ext cx="571504" cy="661738"/>
              </a:xfrm>
              <a:prstGeom prst="rect">
                <a:avLst/>
              </a:prstGeom>
              <a:noFill/>
            </p:spPr>
          </p:pic>
          <p:pic>
            <p:nvPicPr>
              <p:cNvPr id="37" name="Picture 6" descr="C:\Users\asano\AppData\Local\Microsoft\Windows\Temporary Internet Files\Content.IE5\VSKXOPVU\MC900300075[1].wmf">
                <a:extLst>
                  <a:ext uri="{FF2B5EF4-FFF2-40B4-BE49-F238E27FC236}">
                    <a16:creationId xmlns="" xmlns:a16="http://schemas.microsoft.com/office/drawing/2014/main" id="{7AA18666-D5ED-3B4D-8329-1CEFA565DF01}"/>
                  </a:ext>
                </a:extLst>
              </p:cNvPr>
              <p:cNvPicPr>
                <a:picLocks noChangeAspect="1" noChangeArrowheads="1"/>
              </p:cNvPicPr>
              <p:nvPr/>
            </p:nvPicPr>
            <p:blipFill>
              <a:blip r:embed="rId6" cstate="print"/>
              <a:srcRect/>
              <a:stretch>
                <a:fillRect/>
              </a:stretch>
            </p:blipFill>
            <p:spPr bwMode="auto">
              <a:xfrm>
                <a:off x="2285984" y="3643314"/>
                <a:ext cx="523951" cy="765123"/>
              </a:xfrm>
              <a:prstGeom prst="rect">
                <a:avLst/>
              </a:prstGeom>
              <a:noFill/>
            </p:spPr>
          </p:pic>
          <p:pic>
            <p:nvPicPr>
              <p:cNvPr id="38" name="Picture 11" descr="C:\Users\asano\AppData\Local\Microsoft\Windows\Temporary Internet Files\Content.IE5\G5VTYMPW\MC900436336[1].png">
                <a:extLst>
                  <a:ext uri="{FF2B5EF4-FFF2-40B4-BE49-F238E27FC236}">
                    <a16:creationId xmlns="" xmlns:a16="http://schemas.microsoft.com/office/drawing/2014/main" id="{43E51388-6F3B-0F48-B42D-D5A69D421EAD}"/>
                  </a:ext>
                </a:extLst>
              </p:cNvPr>
              <p:cNvPicPr>
                <a:picLocks noChangeAspect="1" noChangeArrowheads="1"/>
              </p:cNvPicPr>
              <p:nvPr/>
            </p:nvPicPr>
            <p:blipFill>
              <a:blip r:embed="rId11" cstate="print"/>
              <a:srcRect/>
              <a:stretch>
                <a:fillRect/>
              </a:stretch>
            </p:blipFill>
            <p:spPr bwMode="auto">
              <a:xfrm>
                <a:off x="3071802" y="3500438"/>
                <a:ext cx="933459" cy="933459"/>
              </a:xfrm>
              <a:prstGeom prst="rect">
                <a:avLst/>
              </a:prstGeom>
              <a:noFill/>
            </p:spPr>
          </p:pic>
        </p:grpSp>
      </p:grpSp>
      <p:sp>
        <p:nvSpPr>
          <p:cNvPr id="39" name="右矢印 38">
            <a:extLst>
              <a:ext uri="{FF2B5EF4-FFF2-40B4-BE49-F238E27FC236}">
                <a16:creationId xmlns="" xmlns:a16="http://schemas.microsoft.com/office/drawing/2014/main" id="{4E7BD928-774B-BC46-AD91-F85226C570FF}"/>
              </a:ext>
            </a:extLst>
          </p:cNvPr>
          <p:cNvSpPr/>
          <p:nvPr/>
        </p:nvSpPr>
        <p:spPr bwMode="auto">
          <a:xfrm>
            <a:off x="3273852" y="2572926"/>
            <a:ext cx="535596" cy="841940"/>
          </a:xfrm>
          <a:prstGeom prst="rightArrow">
            <a:avLst/>
          </a:prstGeom>
          <a:solidFill>
            <a:srgbClr val="FFCCCC"/>
          </a:solidFill>
          <a:ln w="25400">
            <a:solidFill>
              <a:srgbClr val="FF0000"/>
            </a:solidFill>
            <a:round/>
            <a:headEnd/>
            <a:tailEnd/>
          </a:ln>
          <a:effectLst/>
        </p:spPr>
        <p:txBody>
          <a:bodyPr wrap="none" lIns="90000" tIns="46800" rIns="90000" bIns="468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endParaRPr>
          </a:p>
        </p:txBody>
      </p:sp>
      <p:sp>
        <p:nvSpPr>
          <p:cNvPr id="5" name="テキスト ボックス 4">
            <a:extLst>
              <a:ext uri="{FF2B5EF4-FFF2-40B4-BE49-F238E27FC236}">
                <a16:creationId xmlns="" xmlns:a16="http://schemas.microsoft.com/office/drawing/2014/main" id="{8B090C5A-DC15-9546-96F6-E5D5D8D37B7E}"/>
              </a:ext>
            </a:extLst>
          </p:cNvPr>
          <p:cNvSpPr txBox="1"/>
          <p:nvPr/>
        </p:nvSpPr>
        <p:spPr>
          <a:xfrm>
            <a:off x="567118" y="4736829"/>
            <a:ext cx="5949064"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販売・仕入れ・商品開発などにデータを活用</a:t>
            </a:r>
            <a:endParaRPr kumimoji="1" lang="en-US" altLang="ja-JP"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一緒に売れる商品の組み合わせは？</a:t>
            </a:r>
            <a:endParaRPr kumimoji="1" lang="en-US" altLang="ja-JP"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最近よく売れている</a:t>
            </a:r>
            <a:r>
              <a:rPr kumimoji="1" lang="en-US" altLang="ja-JP"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a:t>
            </a:r>
            <a:r>
              <a:rPr kumimoji="1" lang="ja-JP" altLang="en-US"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売れ残りがちな商品は？</a:t>
            </a:r>
            <a:endParaRPr kumimoji="1" lang="en-US" altLang="ja-JP"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これから売れそうな商品は？</a:t>
            </a:r>
          </a:p>
        </p:txBody>
      </p:sp>
      <p:sp>
        <p:nvSpPr>
          <p:cNvPr id="49" name="右矢印 48">
            <a:extLst>
              <a:ext uri="{FF2B5EF4-FFF2-40B4-BE49-F238E27FC236}">
                <a16:creationId xmlns="" xmlns:a16="http://schemas.microsoft.com/office/drawing/2014/main" id="{B738063A-556B-2845-9BB5-AD3B6E384D95}"/>
              </a:ext>
            </a:extLst>
          </p:cNvPr>
          <p:cNvSpPr/>
          <p:nvPr/>
        </p:nvSpPr>
        <p:spPr bwMode="auto">
          <a:xfrm>
            <a:off x="6138402" y="2572926"/>
            <a:ext cx="535596" cy="841940"/>
          </a:xfrm>
          <a:prstGeom prst="rightArrow">
            <a:avLst/>
          </a:prstGeom>
          <a:solidFill>
            <a:srgbClr val="FFCCCC"/>
          </a:solidFill>
          <a:ln w="25400">
            <a:solidFill>
              <a:srgbClr val="FF0000"/>
            </a:solidFill>
            <a:round/>
            <a:headEnd/>
            <a:tailEnd/>
          </a:ln>
          <a:effectLst/>
        </p:spPr>
        <p:txBody>
          <a:bodyPr wrap="none" lIns="90000" tIns="46800" rIns="90000" bIns="468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endParaRPr>
          </a:p>
        </p:txBody>
      </p:sp>
      <p:pic>
        <p:nvPicPr>
          <p:cNvPr id="10" name="図 9">
            <a:extLst>
              <a:ext uri="{FF2B5EF4-FFF2-40B4-BE49-F238E27FC236}">
                <a16:creationId xmlns="" xmlns:a16="http://schemas.microsoft.com/office/drawing/2014/main" id="{AB941B3E-AC31-0A4C-AABE-83A020BA6ED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6863" t="10677" r="38274" b="34898"/>
          <a:stretch/>
        </p:blipFill>
        <p:spPr>
          <a:xfrm>
            <a:off x="3993932" y="2379779"/>
            <a:ext cx="1933602" cy="1366243"/>
          </a:xfrm>
          <a:prstGeom prst="rect">
            <a:avLst/>
          </a:prstGeom>
        </p:spPr>
      </p:pic>
    </p:spTree>
    <p:extLst>
      <p:ext uri="{BB962C8B-B14F-4D97-AF65-F5344CB8AC3E}">
        <p14:creationId xmlns:p14="http://schemas.microsoft.com/office/powerpoint/2010/main" val="2131689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 xmlns:a16="http://schemas.microsoft.com/office/drawing/2014/main" id="{FF5524FA-FAB9-2A46-B204-C0B937F28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4188" y="5078252"/>
            <a:ext cx="1680162" cy="1680162"/>
          </a:xfrm>
          <a:prstGeom prst="rect">
            <a:avLst/>
          </a:prstGeom>
        </p:spPr>
      </p:pic>
      <p:sp>
        <p:nvSpPr>
          <p:cNvPr id="7" name="コンテンツ プレースホルダー 6"/>
          <p:cNvSpPr>
            <a:spLocks noGrp="1"/>
          </p:cNvSpPr>
          <p:nvPr>
            <p:ph idx="1"/>
          </p:nvPr>
        </p:nvSpPr>
        <p:spPr>
          <a:xfrm>
            <a:off x="297968" y="713525"/>
            <a:ext cx="8846030" cy="2846980"/>
          </a:xfrm>
        </p:spPr>
        <p:txBody>
          <a:bodyPr/>
          <a:lstStyle/>
          <a:p>
            <a:r>
              <a:rPr lang="ja-JP" altLang="en-US" sz="2800" dirty="0">
                <a:solidFill>
                  <a:srgbClr val="FF0000"/>
                </a:solidFill>
              </a:rPr>
              <a:t>現代の「読み・書き・算盤」</a:t>
            </a:r>
            <a:endParaRPr lang="en-US" altLang="ja-JP" sz="2800" dirty="0"/>
          </a:p>
          <a:p>
            <a:pPr marL="0" indent="0">
              <a:buNone/>
            </a:pPr>
            <a:r>
              <a:rPr lang="en-US" altLang="ja-JP" sz="2800" dirty="0"/>
              <a:t>	</a:t>
            </a:r>
            <a:r>
              <a:rPr lang="ja-JP" altLang="en-US" sz="2800" dirty="0"/>
              <a:t>誰でも将来必要となるときが来ます．</a:t>
            </a:r>
            <a:endParaRPr lang="en-US" altLang="ja-JP" sz="2800" dirty="0"/>
          </a:p>
          <a:p>
            <a:r>
              <a:rPr lang="ja-JP" altLang="en-US" sz="2800" dirty="0">
                <a:solidFill>
                  <a:srgbClr val="0070C0"/>
                </a:solidFill>
              </a:rPr>
              <a:t>各学部・学科の履修方針に従って</a:t>
            </a:r>
            <a:r>
              <a:rPr lang="ja-JP" altLang="en-US" sz="2800" dirty="0"/>
              <a:t>情報学・統計学・数学</a:t>
            </a:r>
            <a:r>
              <a:rPr lang="en-US" altLang="ja-JP" sz="2800" dirty="0"/>
              <a:t>(</a:t>
            </a:r>
            <a:r>
              <a:rPr lang="ja-JP" altLang="en-US" sz="2800" dirty="0"/>
              <a:t>数理科学</a:t>
            </a:r>
            <a:r>
              <a:rPr lang="en-US" altLang="ja-JP" sz="2800" dirty="0"/>
              <a:t>)</a:t>
            </a:r>
            <a:r>
              <a:rPr lang="ja-JP" altLang="en-US" sz="2800" dirty="0"/>
              <a:t>をバランスよく学んで</a:t>
            </a:r>
            <a:r>
              <a:rPr lang="ja-JP" altLang="en-US" sz="2800" dirty="0" smtClean="0"/>
              <a:t>ください</a:t>
            </a:r>
            <a:endParaRPr lang="en-US" altLang="ja-JP" sz="2800" dirty="0" smtClean="0"/>
          </a:p>
          <a:p>
            <a:pPr lvl="1"/>
            <a:r>
              <a:rPr lang="ja-JP" altLang="en-US" sz="2400" dirty="0" smtClean="0"/>
              <a:t>全学共通</a:t>
            </a:r>
            <a:r>
              <a:rPr lang="ja-JP" altLang="en-US" sz="2400" dirty="0"/>
              <a:t>教育</a:t>
            </a:r>
            <a:r>
              <a:rPr lang="ja-JP" altLang="en-US" sz="2400" dirty="0" smtClean="0"/>
              <a:t>で学習しなければならない内容は，学部・学科によって異なります．</a:t>
            </a:r>
            <a:endParaRPr lang="en-US" altLang="ja-JP" sz="2400" dirty="0"/>
          </a:p>
          <a:p>
            <a:pPr marL="0" indent="0">
              <a:buNone/>
            </a:pPr>
            <a:endParaRPr kumimoji="1" lang="ja-JP" altLang="en-US" sz="2800" dirty="0"/>
          </a:p>
        </p:txBody>
      </p:sp>
      <p:sp>
        <p:nvSpPr>
          <p:cNvPr id="2" name="タイトル 1"/>
          <p:cNvSpPr>
            <a:spLocks noGrp="1"/>
          </p:cNvSpPr>
          <p:nvPr>
            <p:ph type="title"/>
          </p:nvPr>
        </p:nvSpPr>
        <p:spPr>
          <a:xfrm>
            <a:off x="180754" y="24662"/>
            <a:ext cx="9143999" cy="762000"/>
          </a:xfrm>
        </p:spPr>
        <p:txBody>
          <a:bodyPr/>
          <a:lstStyle/>
          <a:p>
            <a:pPr algn="ctr" eaLnBrk="1" hangingPunct="1">
              <a:lnSpc>
                <a:spcPct val="80000"/>
              </a:lnSpc>
            </a:pPr>
            <a:r>
              <a:rPr lang="ja-JP" altLang="en-US" sz="4400" dirty="0"/>
              <a:t>データ科学の学び方</a:t>
            </a:r>
          </a:p>
        </p:txBody>
      </p:sp>
      <p:sp>
        <p:nvSpPr>
          <p:cNvPr id="6" name="右矢印 5"/>
          <p:cNvSpPr/>
          <p:nvPr/>
        </p:nvSpPr>
        <p:spPr bwMode="auto">
          <a:xfrm>
            <a:off x="717695" y="1388220"/>
            <a:ext cx="478465" cy="393404"/>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10" name="コンテンツ プレースホルダー 6"/>
          <p:cNvSpPr txBox="1">
            <a:spLocks/>
          </p:cNvSpPr>
          <p:nvPr/>
        </p:nvSpPr>
        <p:spPr bwMode="auto">
          <a:xfrm>
            <a:off x="297968" y="3560505"/>
            <a:ext cx="8586382" cy="1616915"/>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3333CC"/>
              </a:buClr>
              <a:buSzPct val="60000"/>
              <a:buFont typeface="Wingdings" pitchFamily="2" charset="2"/>
              <a:buNone/>
              <a:tabLst/>
              <a:defRPr/>
            </a:pPr>
            <a:r>
              <a:rPr kumimoji="1" lang="ja-JP" altLang="en-US" sz="2800" b="0" i="0" u="none" strike="noStrike" kern="0" cap="none" spc="0" normalizeH="0" baseline="0" noProof="0" dirty="0" smtClean="0">
                <a:ln>
                  <a:noFill/>
                </a:ln>
                <a:solidFill>
                  <a:srgbClr val="0070C0"/>
                </a:solidFill>
                <a:effectLst/>
                <a:uLnTx/>
                <a:uFillTx/>
                <a:latin typeface="Tahoma"/>
                <a:ea typeface="ＭＳ Ｐゴシック"/>
                <a:cs typeface="+mn-cs"/>
              </a:rPr>
              <a:t>全学共通教育での統計学</a:t>
            </a:r>
            <a:r>
              <a:rPr kumimoji="1" lang="ja-JP" altLang="en-US" sz="2800" b="0" i="0" u="none" strike="noStrike" kern="0" cap="none" spc="0" normalizeH="0" baseline="0" noProof="0" dirty="0">
                <a:ln>
                  <a:noFill/>
                </a:ln>
                <a:solidFill>
                  <a:srgbClr val="0070C0"/>
                </a:solidFill>
                <a:effectLst/>
                <a:uLnTx/>
                <a:uFillTx/>
                <a:latin typeface="Tahoma"/>
                <a:ea typeface="ＭＳ Ｐゴシック"/>
                <a:cs typeface="+mn-cs"/>
              </a:rPr>
              <a:t>関連科目についての詳細は</a:t>
            </a:r>
            <a:endParaRPr kumimoji="1" lang="en-US" altLang="ja-JP" sz="2800" b="0" i="0" u="none" strike="noStrike" kern="0" cap="none" spc="0" normalizeH="0" baseline="0" noProof="0" dirty="0">
              <a:ln>
                <a:noFill/>
              </a:ln>
              <a:solidFill>
                <a:srgbClr val="0070C0"/>
              </a:solidFill>
              <a:effectLst/>
              <a:uLnTx/>
              <a:uFillTx/>
              <a:latin typeface="Tahoma"/>
              <a:ea typeface="ＭＳ Ｐゴシック"/>
              <a:cs typeface="+mn-cs"/>
            </a:endParaRP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itchFamily="2" charset="2"/>
              <a:buChar char="n"/>
              <a:tabLst/>
              <a:defRPr/>
            </a:pPr>
            <a:r>
              <a:rPr kumimoji="1" lang="ja-JP" altLang="en-US" sz="2800" b="0" i="0" u="none" strike="noStrike" kern="0" cap="none" spc="0" normalizeH="0" baseline="0" noProof="0" dirty="0">
                <a:ln>
                  <a:noFill/>
                </a:ln>
                <a:solidFill>
                  <a:srgbClr val="000000"/>
                </a:solidFill>
                <a:effectLst/>
                <a:uLnTx/>
                <a:uFillTx/>
                <a:latin typeface="Tahoma"/>
                <a:ea typeface="ＭＳ Ｐゴシック"/>
                <a:cs typeface="+mn-cs"/>
              </a:rPr>
              <a:t>データ科学イノベーション教育センターが提供する科目一覧をご覧ください</a:t>
            </a:r>
            <a:endParaRPr kumimoji="1" lang="en-US" altLang="ja-JP" sz="2800" b="0" i="0" u="none" strike="noStrike" kern="0" cap="none" spc="0" normalizeH="0" baseline="0" noProof="0" dirty="0">
              <a:ln>
                <a:noFill/>
              </a:ln>
              <a:solidFill>
                <a:srgbClr val="000000"/>
              </a:solidFill>
              <a:effectLst/>
              <a:uLnTx/>
              <a:uFillTx/>
              <a:latin typeface="Tahoma"/>
              <a:ea typeface="ＭＳ Ｐゴシック"/>
              <a:cs typeface="+mn-cs"/>
            </a:endParaRPr>
          </a:p>
          <a:p>
            <a:pPr marL="0" marR="0" lvl="0" indent="0" algn="l" defTabSz="914400" rtl="0" eaLnBrk="0" fontAlgn="base" latinLnBrk="0" hangingPunct="0">
              <a:lnSpc>
                <a:spcPct val="100000"/>
              </a:lnSpc>
              <a:spcBef>
                <a:spcPct val="20000"/>
              </a:spcBef>
              <a:spcAft>
                <a:spcPct val="0"/>
              </a:spcAft>
              <a:buClr>
                <a:srgbClr val="3333CC"/>
              </a:buClr>
              <a:buSzPct val="60000"/>
              <a:buFont typeface="Wingdings" pitchFamily="2" charset="2"/>
              <a:buNone/>
              <a:tabLst/>
              <a:defRPr/>
            </a:pPr>
            <a:endParaRPr kumimoji="1" lang="ja-JP" altLang="en-US" sz="3200" b="0" i="0" u="none" strike="noStrike" kern="0" cap="none" spc="0" normalizeH="0" baseline="0" noProof="0" dirty="0">
              <a:ln>
                <a:noFill/>
              </a:ln>
              <a:solidFill>
                <a:srgbClr val="000000"/>
              </a:solidFill>
              <a:effectLst/>
              <a:uLnTx/>
              <a:uFillTx/>
              <a:latin typeface="Tahoma"/>
              <a:ea typeface="ＭＳ Ｐゴシック"/>
              <a:cs typeface="+mn-cs"/>
            </a:endParaRPr>
          </a:p>
        </p:txBody>
      </p:sp>
      <p:sp>
        <p:nvSpPr>
          <p:cNvPr id="11" name="コンテンツ プレースホルダー 2"/>
          <p:cNvSpPr txBox="1">
            <a:spLocks/>
          </p:cNvSpPr>
          <p:nvPr/>
        </p:nvSpPr>
        <p:spPr bwMode="auto">
          <a:xfrm>
            <a:off x="628066" y="5780567"/>
            <a:ext cx="6421951" cy="57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3333CC"/>
              </a:buClr>
              <a:buSzPct val="60000"/>
              <a:buFont typeface="Wingdings" pitchFamily="2" charset="2"/>
              <a:buNone/>
              <a:tabLst/>
              <a:defRPr/>
            </a:pPr>
            <a:r>
              <a:rPr kumimoji="1" lang="en-US" altLang="ja-JP" sz="3000" b="0" i="0" u="none" strike="noStrike" kern="0" cap="none" spc="0" normalizeH="0" baseline="0" noProof="0" dirty="0">
                <a:ln>
                  <a:noFill/>
                </a:ln>
                <a:solidFill>
                  <a:srgbClr val="FF0000"/>
                </a:solidFill>
                <a:effectLst/>
                <a:uLnTx/>
                <a:uFillTx/>
                <a:latin typeface="Tahoma"/>
                <a:ea typeface="ＭＳ Ｐゴシック"/>
                <a:cs typeface="+mn-cs"/>
              </a:rPr>
              <a:t>https://ds.k.kyoto-u.ac.jp/guidance/</a:t>
            </a:r>
            <a:endParaRPr kumimoji="1" lang="ja-JP" altLang="en-US" sz="3000" b="0" i="0" u="none" strike="noStrike" kern="0" cap="none" spc="0" normalizeH="0" baseline="0" noProof="0" dirty="0">
              <a:ln>
                <a:noFill/>
              </a:ln>
              <a:solidFill>
                <a:srgbClr val="FF0000"/>
              </a:solidFill>
              <a:effectLst/>
              <a:uLnTx/>
              <a:uFillTx/>
              <a:latin typeface="Tahoma"/>
              <a:ea typeface="ＭＳ Ｐゴシック"/>
              <a:cs typeface="+mn-cs"/>
            </a:endParaRPr>
          </a:p>
        </p:txBody>
      </p:sp>
      <p:sp>
        <p:nvSpPr>
          <p:cNvPr id="12" name="テキスト ボックス 11">
            <a:extLst>
              <a:ext uri="{FF2B5EF4-FFF2-40B4-BE49-F238E27FC236}">
                <a16:creationId xmlns="" xmlns:a16="http://schemas.microsoft.com/office/drawing/2014/main" id="{8B212D67-E842-624F-ABB6-D6F3596EE688}"/>
              </a:ext>
            </a:extLst>
          </p:cNvPr>
          <p:cNvSpPr txBox="1"/>
          <p:nvPr/>
        </p:nvSpPr>
        <p:spPr>
          <a:xfrm>
            <a:off x="628067" y="5345603"/>
            <a:ext cx="642195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ahoma"/>
                <a:ea typeface="ＭＳ Ｐゴシック"/>
                <a:cs typeface="+mn-cs"/>
              </a:rPr>
              <a:t>データサイエンスを学ぶためのガイダンス</a:t>
            </a:r>
          </a:p>
        </p:txBody>
      </p:sp>
    </p:spTree>
    <p:extLst>
      <p:ext uri="{BB962C8B-B14F-4D97-AF65-F5344CB8AC3E}">
        <p14:creationId xmlns:p14="http://schemas.microsoft.com/office/powerpoint/2010/main" val="3601757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トライプ矢印 5"/>
          <p:cNvSpPr/>
          <p:nvPr/>
        </p:nvSpPr>
        <p:spPr bwMode="auto">
          <a:xfrm rot="5400000">
            <a:off x="-320395" y="3508326"/>
            <a:ext cx="2879903" cy="1012641"/>
          </a:xfrm>
          <a:prstGeom prst="stripedRightArrow">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1080000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83246055"/>
              </p:ext>
            </p:extLst>
          </p:nvPr>
        </p:nvGraphicFramePr>
        <p:xfrm>
          <a:off x="185147" y="994479"/>
          <a:ext cx="8773706" cy="5308621"/>
        </p:xfrm>
        <a:graphic>
          <a:graphicData uri="http://schemas.openxmlformats.org/drawingml/2006/table">
            <a:tbl>
              <a:tblPr firstRow="1" bandRow="1">
                <a:tableStyleId>{69012ECD-51FC-41F1-AA8D-1B2483CD663E}</a:tableStyleId>
              </a:tblPr>
              <a:tblGrid>
                <a:gridCol w="2533001">
                  <a:extLst>
                    <a:ext uri="{9D8B030D-6E8A-4147-A177-3AD203B41FA5}">
                      <a16:colId xmlns="" xmlns:a16="http://schemas.microsoft.com/office/drawing/2014/main" val="1192502537"/>
                    </a:ext>
                  </a:extLst>
                </a:gridCol>
                <a:gridCol w="3319397">
                  <a:extLst>
                    <a:ext uri="{9D8B030D-6E8A-4147-A177-3AD203B41FA5}">
                      <a16:colId xmlns="" xmlns:a16="http://schemas.microsoft.com/office/drawing/2014/main" val="3587147991"/>
                    </a:ext>
                  </a:extLst>
                </a:gridCol>
                <a:gridCol w="2921308">
                  <a:extLst>
                    <a:ext uri="{9D8B030D-6E8A-4147-A177-3AD203B41FA5}">
                      <a16:colId xmlns="" xmlns:a16="http://schemas.microsoft.com/office/drawing/2014/main" val="3920628608"/>
                    </a:ext>
                  </a:extLst>
                </a:gridCol>
              </a:tblGrid>
              <a:tr h="893161">
                <a:tc>
                  <a:txBody>
                    <a:bodyPr/>
                    <a:lstStyle/>
                    <a:p>
                      <a:pPr algn="ctr"/>
                      <a:endParaRPr kumimoji="1" lang="ja-JP" altLang="en-US" sz="1600" dirty="0"/>
                    </a:p>
                  </a:txBody>
                  <a:tcPr anchor="ctr">
                    <a:lnL w="12700" cap="flat" cmpd="sng" algn="ctr">
                      <a:solidFill>
                        <a:schemeClr val="tx2"/>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kumimoji="1" lang="ja-JP" altLang="en-US" sz="2400" dirty="0"/>
                        <a:t>データ科学分野</a:t>
                      </a:r>
                      <a:r>
                        <a:rPr kumimoji="1" lang="en-US" altLang="ja-JP" sz="2400" dirty="0"/>
                        <a:t/>
                      </a:r>
                      <a:br>
                        <a:rPr kumimoji="1" lang="en-US" altLang="ja-JP" sz="2400" dirty="0"/>
                      </a:br>
                      <a:r>
                        <a:rPr kumimoji="1" lang="ja-JP" altLang="en-US" dirty="0"/>
                        <a:t>（自然群）</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kumimoji="1" lang="ja-JP" altLang="en-US" sz="2400" dirty="0"/>
                        <a:t>情報群</a:t>
                      </a:r>
                    </a:p>
                  </a:txBody>
                  <a:tcPr anchor="ctr">
                    <a:lnL w="12700" cap="flat" cmpd="sng" algn="ctr">
                      <a:solidFill>
                        <a:schemeClr val="accent3"/>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982785317"/>
                  </a:ext>
                </a:extLst>
              </a:tr>
              <a:tr h="2624725">
                <a:tc>
                  <a:txBody>
                    <a:bodyPr/>
                    <a:lstStyle/>
                    <a:p>
                      <a:pPr algn="ctr"/>
                      <a:r>
                        <a:rPr kumimoji="1" lang="ja-JP" altLang="en-US" sz="2400" dirty="0"/>
                        <a:t>リテラシーレベル</a:t>
                      </a:r>
                      <a:endParaRPr kumimoji="1" lang="en-US" altLang="ja-JP" sz="2400" dirty="0"/>
                    </a:p>
                    <a:p>
                      <a:pPr algn="ctr"/>
                      <a:r>
                        <a:rPr kumimoji="1" lang="ja-JP" altLang="en-US" sz="1800" dirty="0"/>
                        <a:t>（全回生向け）</a:t>
                      </a:r>
                      <a:endParaRPr kumimoji="1" lang="en-US" altLang="ja-JP" sz="1800" dirty="0"/>
                    </a:p>
                    <a:p>
                      <a:pPr algn="ctr"/>
                      <a:r>
                        <a:rPr kumimoji="1" lang="ja-JP" altLang="en-US" sz="1600" dirty="0"/>
                        <a:t>情報・統計に関する</a:t>
                      </a:r>
                      <a:r>
                        <a:rPr kumimoji="1" lang="en-US" altLang="ja-JP" sz="1600" dirty="0"/>
                        <a:t/>
                      </a:r>
                      <a:br>
                        <a:rPr kumimoji="1" lang="en-US" altLang="ja-JP" sz="1600" dirty="0"/>
                      </a:br>
                      <a:r>
                        <a:rPr kumimoji="1" lang="ja-JP" altLang="en-US" sz="1600" dirty="0"/>
                        <a:t>一般常識・基本知識</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285750" indent="-285750">
                        <a:buFont typeface="Arial" panose="020B0604020202020204" pitchFamily="34" charset="0"/>
                        <a:buChar char="•"/>
                      </a:pPr>
                      <a:r>
                        <a:rPr kumimoji="1" lang="ja-JP" altLang="en-US" sz="2400" dirty="0"/>
                        <a:t>数理・データ科学のための数学入門</a:t>
                      </a:r>
                      <a:r>
                        <a:rPr kumimoji="1" lang="en-US" altLang="ja-JP" sz="2400" baseline="0" dirty="0"/>
                        <a:t> I</a:t>
                      </a:r>
                      <a:r>
                        <a:rPr kumimoji="1" lang="ja-JP" altLang="en-US" sz="2400" baseline="0" dirty="0"/>
                        <a:t>・</a:t>
                      </a:r>
                      <a:r>
                        <a:rPr kumimoji="1" lang="en-US" altLang="ja-JP" sz="2400" baseline="0" dirty="0"/>
                        <a:t>II</a:t>
                      </a:r>
                    </a:p>
                    <a:p>
                      <a:pPr marL="0" indent="0">
                        <a:buFont typeface="Arial" panose="020B0604020202020204" pitchFamily="34" charset="0"/>
                        <a:buNone/>
                      </a:pPr>
                      <a:endParaRPr kumimoji="1" lang="en-US" altLang="ja-JP" sz="2400" baseline="0" dirty="0"/>
                    </a:p>
                    <a:p>
                      <a:pPr marL="285750" indent="-285750">
                        <a:buFont typeface="Arial" panose="020B0604020202020204" pitchFamily="34" charset="0"/>
                        <a:buChar char="•"/>
                      </a:pPr>
                      <a:r>
                        <a:rPr kumimoji="1" lang="ja-JP" altLang="en-US" sz="2400" dirty="0"/>
                        <a:t>統計入門</a:t>
                      </a:r>
                      <a:endParaRPr kumimoji="1" lang="en-US" altLang="ja-JP" sz="2400" dirty="0"/>
                    </a:p>
                    <a:p>
                      <a:pPr marL="285750" indent="-285750">
                        <a:buFont typeface="Arial" panose="020B0604020202020204" pitchFamily="34" charset="0"/>
                        <a:buChar char="•"/>
                      </a:pPr>
                      <a:r>
                        <a:rPr kumimoji="1" lang="ja-JP" altLang="en-US" sz="2400" dirty="0"/>
                        <a:t>数理統計</a:t>
                      </a:r>
                      <a:endParaRPr kumimoji="1" lang="en-US" altLang="ja-JP" sz="2400" dirty="0"/>
                    </a:p>
                    <a:p>
                      <a:pPr marL="285750" indent="-285750">
                        <a:buFont typeface="Arial" panose="020B0604020202020204" pitchFamily="34" charset="0"/>
                        <a:buChar char="•"/>
                      </a:pPr>
                      <a:endParaRPr kumimoji="1" lang="en-US" altLang="ja-JP" sz="2400" dirty="0"/>
                    </a:p>
                    <a:p>
                      <a:pPr marL="285750" indent="-285750">
                        <a:buFont typeface="Arial" panose="020B0604020202020204" pitchFamily="34" charset="0"/>
                        <a:buChar char="•"/>
                      </a:pPr>
                      <a:endParaRPr kumimoji="1" lang="en-US" altLang="ja-JP" sz="2400" dirty="0"/>
                    </a:p>
                    <a:p>
                      <a:pPr marL="285750" indent="-285750">
                        <a:buFont typeface="Arial" panose="020B0604020202020204" pitchFamily="34" charset="0"/>
                        <a:buChar char="•"/>
                      </a:pPr>
                      <a:r>
                        <a:rPr kumimoji="1" lang="ja-JP" altLang="en-US" sz="2400" dirty="0"/>
                        <a:t>統計と人工知能</a:t>
                      </a:r>
                      <a:endParaRPr kumimoji="1" lang="en-US" altLang="ja-JP" sz="2400" dirty="0"/>
                    </a:p>
                    <a:p>
                      <a:pPr marL="285750" indent="-285750">
                        <a:buFont typeface="Arial" panose="020B0604020202020204" pitchFamily="34" charset="0"/>
                        <a:buChar char="•"/>
                      </a:pPr>
                      <a:r>
                        <a:rPr kumimoji="1" lang="ja-JP" altLang="en-US" sz="2400" dirty="0"/>
                        <a:t>データ分析演習 </a:t>
                      </a:r>
                      <a:r>
                        <a:rPr kumimoji="1" lang="en-US" altLang="ja-JP" sz="2400" dirty="0"/>
                        <a:t>I</a:t>
                      </a:r>
                      <a:r>
                        <a:rPr kumimoji="1" lang="ja-JP" altLang="en-US" sz="2400" dirty="0"/>
                        <a:t>・</a:t>
                      </a:r>
                      <a:r>
                        <a:rPr kumimoji="1" lang="en-US" altLang="ja-JP" sz="2400" dirty="0"/>
                        <a:t>II</a:t>
                      </a:r>
                    </a:p>
                    <a:p>
                      <a:pPr marL="285750" indent="-285750">
                        <a:buFont typeface="Arial" panose="020B0604020202020204" pitchFamily="34" charset="0"/>
                        <a:buChar char="•"/>
                      </a:pPr>
                      <a:r>
                        <a:rPr kumimoji="1" lang="ja-JP" altLang="en-US" sz="2400" dirty="0"/>
                        <a:t>データ分析基礎</a:t>
                      </a:r>
                      <a:endParaRPr kumimoji="1" lang="en-US" altLang="ja-JP" sz="2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285750" indent="-285750">
                        <a:buFont typeface="Arial" panose="020B0604020202020204" pitchFamily="34" charset="0"/>
                        <a:buChar char="•"/>
                      </a:pPr>
                      <a:r>
                        <a:rPr kumimoji="1" lang="ja-JP" altLang="en-US" sz="2400" dirty="0"/>
                        <a:t>情報基礎</a:t>
                      </a:r>
                      <a:endParaRPr kumimoji="1" lang="en-US" altLang="ja-JP" sz="2400" dirty="0"/>
                    </a:p>
                    <a:p>
                      <a:pPr marL="285750" indent="-285750">
                        <a:buFont typeface="Arial" panose="020B0604020202020204" pitchFamily="34" charset="0"/>
                        <a:buChar char="•"/>
                      </a:pPr>
                      <a:r>
                        <a:rPr kumimoji="1" lang="ja-JP" altLang="en-US" sz="2400" dirty="0"/>
                        <a:t>情報基礎演習</a:t>
                      </a:r>
                      <a:endParaRPr kumimoji="1" lang="en-US" altLang="ja-JP" sz="2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dirty="0"/>
                        <a:t>情報と社会</a:t>
                      </a:r>
                      <a:endParaRPr kumimoji="1" lang="en-US" altLang="ja-JP" sz="2400" dirty="0"/>
                    </a:p>
                    <a:p>
                      <a:pPr marL="285750" indent="-285750">
                        <a:buFont typeface="Arial" panose="020B0604020202020204" pitchFamily="34" charset="0"/>
                        <a:buChar char="•"/>
                      </a:pPr>
                      <a:r>
                        <a:rPr kumimoji="1" lang="ja-JP" altLang="en-US" sz="2400" dirty="0"/>
                        <a:t>情報基礎実践</a:t>
                      </a:r>
                      <a:endParaRPr kumimoji="1" lang="en-US" altLang="ja-JP" sz="2400" dirty="0"/>
                    </a:p>
                    <a:p>
                      <a:pPr marL="285750" indent="-285750">
                        <a:buFont typeface="Arial" panose="020B0604020202020204" pitchFamily="34" charset="0"/>
                        <a:buChar char="•"/>
                      </a:pPr>
                      <a:r>
                        <a:rPr kumimoji="1" lang="ja-JP" altLang="en-US" sz="2400" dirty="0"/>
                        <a:t>プログラミング演習（</a:t>
                      </a:r>
                      <a:r>
                        <a:rPr kumimoji="1" lang="en-US" altLang="ja-JP" sz="2400" dirty="0"/>
                        <a:t>Python</a:t>
                      </a:r>
                      <a:r>
                        <a:rPr kumimoji="1" lang="ja-JP" altLang="en-US" sz="1400" dirty="0"/>
                        <a:t>など</a:t>
                      </a:r>
                      <a:r>
                        <a:rPr kumimoji="1" lang="ja-JP" altLang="en-US" sz="2400" dirty="0"/>
                        <a:t>）</a:t>
                      </a:r>
                      <a:endParaRPr kumimoji="1" lang="en-US" altLang="ja-JP" sz="2400" dirty="0"/>
                    </a:p>
                    <a:p>
                      <a:pPr marL="285750" indent="-285750">
                        <a:buFont typeface="Arial" panose="020B0604020202020204" pitchFamily="34" charset="0"/>
                        <a:buChar char="•"/>
                      </a:pPr>
                      <a:endParaRPr kumimoji="1" lang="en-US" altLang="ja-JP" sz="2400" dirty="0"/>
                    </a:p>
                    <a:p>
                      <a:pPr marL="285750" indent="-285750">
                        <a:buFont typeface="Arial" panose="020B0604020202020204" pitchFamily="34" charset="0"/>
                        <a:buChar char="•"/>
                      </a:pPr>
                      <a:r>
                        <a:rPr kumimoji="1" lang="ja-JP" altLang="en-US" sz="2400" dirty="0"/>
                        <a:t>情報企業論</a:t>
                      </a:r>
                      <a:endParaRPr kumimoji="1" lang="en-US" altLang="ja-JP" sz="2400" dirty="0"/>
                    </a:p>
                    <a:p>
                      <a:pPr marL="285750" indent="-285750">
                        <a:buFont typeface="Arial" panose="020B0604020202020204" pitchFamily="34" charset="0"/>
                        <a:buChar char="•"/>
                      </a:pPr>
                      <a:r>
                        <a:rPr kumimoji="1" lang="ja-JP" altLang="en-US" sz="2400" dirty="0"/>
                        <a:t>情報ネットワーク</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693302108"/>
                  </a:ext>
                </a:extLst>
              </a:tr>
              <a:tr h="1307592">
                <a:tc>
                  <a:txBody>
                    <a:bodyPr/>
                    <a:lstStyle/>
                    <a:p>
                      <a:pPr algn="ctr"/>
                      <a:r>
                        <a:rPr kumimoji="1" lang="ja-JP" altLang="en-US" sz="2400" dirty="0"/>
                        <a:t>専門基礎レベル</a:t>
                      </a:r>
                      <a:r>
                        <a:rPr kumimoji="1" lang="en-US" altLang="ja-JP" sz="2400" dirty="0"/>
                        <a:t/>
                      </a:r>
                      <a:br>
                        <a:rPr kumimoji="1" lang="en-US" altLang="ja-JP" sz="2400" dirty="0"/>
                      </a:br>
                      <a:r>
                        <a:rPr kumimoji="1" lang="ja-JP" altLang="en-US" sz="1800" dirty="0"/>
                        <a:t>（主に</a:t>
                      </a:r>
                      <a:r>
                        <a:rPr kumimoji="1" lang="en-US" altLang="ja-JP" sz="1800" dirty="0"/>
                        <a:t>2</a:t>
                      </a:r>
                      <a:r>
                        <a:rPr kumimoji="1" lang="ja-JP" altLang="en-US" sz="1800" dirty="0"/>
                        <a:t>回生以上向け）</a:t>
                      </a:r>
                      <a:endParaRPr kumimoji="1" lang="en-US" altLang="ja-JP" sz="1800" dirty="0"/>
                    </a:p>
                    <a:p>
                      <a:pPr algn="ctr"/>
                      <a:r>
                        <a:rPr kumimoji="1" lang="ja-JP" altLang="en-US" sz="1600" dirty="0"/>
                        <a:t>データから分布などの情報を抽出する力</a:t>
                      </a:r>
                      <a:endParaRPr kumimoji="1" lang="ja-JP" altLang="en-US" sz="2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 xmlns:a16="http://schemas.microsoft.com/office/drawing/2014/main" val="1862704166"/>
                  </a:ext>
                </a:extLst>
              </a:tr>
              <a:tr h="483143">
                <a:tc>
                  <a:txBody>
                    <a:bodyPr/>
                    <a:lstStyle/>
                    <a:p>
                      <a:pPr algn="ctr"/>
                      <a:endParaRPr kumimoji="1" lang="ja-JP" altLang="en-US" sz="2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kumimoji="1" lang="ja-JP" altLang="en-US" sz="2400" dirty="0"/>
                        <a:t>データサイエンススクール（課外）</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199286481"/>
                  </a:ext>
                </a:extLst>
              </a:tr>
            </a:tbl>
          </a:graphicData>
        </a:graphic>
      </p:graphicFrame>
      <p:sp>
        <p:nvSpPr>
          <p:cNvPr id="2" name="タイトル 1"/>
          <p:cNvSpPr>
            <a:spLocks noGrp="1"/>
          </p:cNvSpPr>
          <p:nvPr>
            <p:ph type="title"/>
          </p:nvPr>
        </p:nvSpPr>
        <p:spPr>
          <a:xfrm>
            <a:off x="484840" y="228600"/>
            <a:ext cx="8174321" cy="693738"/>
          </a:xfrm>
        </p:spPr>
        <p:txBody>
          <a:bodyPr/>
          <a:lstStyle/>
          <a:p>
            <a:r>
              <a:rPr kumimoji="1" lang="ja-JP" altLang="en-US" dirty="0"/>
              <a:t>データ科学分野・情報群科目の例</a:t>
            </a:r>
          </a:p>
        </p:txBody>
      </p:sp>
      <p:sp>
        <p:nvSpPr>
          <p:cNvPr id="4" name="スライド番号プレースホルダー 3"/>
          <p:cNvSpPr>
            <a:spLocks noGrp="1"/>
          </p:cNvSpPr>
          <p:nvPr>
            <p:ph type="sldNum" sz="quarter" idx="4294967295"/>
          </p:nvPr>
        </p:nvSpPr>
        <p:spPr>
          <a:xfrm>
            <a:off x="6858000" y="6248400"/>
            <a:ext cx="1905000" cy="457200"/>
          </a:xfrm>
        </p:spPr>
        <p:txBody>
          <a:bodyPr/>
          <a:lstStyle/>
          <a:p>
            <a:pPr>
              <a:defRPr/>
            </a:pPr>
            <a:fld id="{8FAFF76E-D0F1-4765-90E4-49379A5FB887}" type="slidenum">
              <a:rPr lang="en-US" smtClean="0"/>
              <a:pPr>
                <a:defRPr/>
              </a:pPr>
              <a:t>13</a:t>
            </a:fld>
            <a:endParaRPr lang="en-US"/>
          </a:p>
        </p:txBody>
      </p:sp>
    </p:spTree>
    <p:extLst>
      <p:ext uri="{BB962C8B-B14F-4D97-AF65-F5344CB8AC3E}">
        <p14:creationId xmlns:p14="http://schemas.microsoft.com/office/powerpoint/2010/main" val="1954391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3170" y="228600"/>
            <a:ext cx="8784077" cy="693738"/>
          </a:xfrm>
        </p:spPr>
        <p:txBody>
          <a:bodyPr/>
          <a:lstStyle/>
          <a:p>
            <a:r>
              <a:rPr kumimoji="1" lang="ja-JP" altLang="en-US" sz="3600" dirty="0"/>
              <a:t>モデルカリキュラムと全学共通科目との対応</a:t>
            </a:r>
          </a:p>
        </p:txBody>
      </p:sp>
      <p:pic>
        <p:nvPicPr>
          <p:cNvPr id="4" name="図 3"/>
          <p:cNvPicPr>
            <a:picLocks noChangeAspect="1"/>
          </p:cNvPicPr>
          <p:nvPr/>
        </p:nvPicPr>
        <p:blipFill>
          <a:blip r:embed="rId3"/>
          <a:stretch>
            <a:fillRect/>
          </a:stretch>
        </p:blipFill>
        <p:spPr>
          <a:xfrm>
            <a:off x="138005" y="922338"/>
            <a:ext cx="7620435" cy="4768343"/>
          </a:xfrm>
          <a:prstGeom prst="rect">
            <a:avLst/>
          </a:prstGeom>
        </p:spPr>
      </p:pic>
      <p:sp>
        <p:nvSpPr>
          <p:cNvPr id="5" name="テキスト ボックス 4"/>
          <p:cNvSpPr txBox="1"/>
          <p:nvPr/>
        </p:nvSpPr>
        <p:spPr>
          <a:xfrm>
            <a:off x="7803650" y="2313840"/>
            <a:ext cx="1340349" cy="923330"/>
          </a:xfrm>
          <a:prstGeom prst="rect">
            <a:avLst/>
          </a:prstGeom>
          <a:noFill/>
        </p:spPr>
        <p:txBody>
          <a:bodyPr wrap="square" rtlCol="0">
            <a:spAutoFit/>
          </a:bodyPr>
          <a:lstStyle/>
          <a:p>
            <a:r>
              <a:rPr kumimoji="1" lang="ja-JP" altLang="en-US" dirty="0" smtClean="0">
                <a:solidFill>
                  <a:srgbClr val="FF0000"/>
                </a:solidFill>
              </a:rPr>
              <a:t>「統計入門」</a:t>
            </a:r>
            <a:r>
              <a:rPr lang="ja-JP" altLang="en-US" dirty="0">
                <a:solidFill>
                  <a:srgbClr val="FF0000"/>
                </a:solidFill>
              </a:rPr>
              <a:t> </a:t>
            </a:r>
            <a:r>
              <a:rPr lang="ja-JP" altLang="en-US" dirty="0" smtClean="0">
                <a:solidFill>
                  <a:srgbClr val="FF0000"/>
                </a:solidFill>
              </a:rPr>
              <a:t>「数理統計」</a:t>
            </a:r>
            <a:r>
              <a:rPr kumimoji="1" lang="ja-JP" altLang="en-US" dirty="0" smtClean="0">
                <a:solidFill>
                  <a:srgbClr val="FF0000"/>
                </a:solidFill>
              </a:rPr>
              <a:t>で扱う</a:t>
            </a:r>
            <a:endParaRPr kumimoji="1" lang="ja-JP" altLang="en-US" dirty="0">
              <a:solidFill>
                <a:srgbClr val="FF0000"/>
              </a:solidFill>
            </a:endParaRPr>
          </a:p>
        </p:txBody>
      </p:sp>
      <p:sp>
        <p:nvSpPr>
          <p:cNvPr id="6" name="右中かっこ 5"/>
          <p:cNvSpPr/>
          <p:nvPr/>
        </p:nvSpPr>
        <p:spPr bwMode="auto">
          <a:xfrm>
            <a:off x="7638279" y="1294265"/>
            <a:ext cx="165371" cy="953311"/>
          </a:xfrm>
          <a:prstGeom prst="rightBrace">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7" name="右中かっこ 6"/>
          <p:cNvSpPr/>
          <p:nvPr/>
        </p:nvSpPr>
        <p:spPr bwMode="auto">
          <a:xfrm>
            <a:off x="7647035" y="2362031"/>
            <a:ext cx="156615" cy="826949"/>
          </a:xfrm>
          <a:prstGeom prst="rightBrace">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8" name="テキスト ボックス 7"/>
          <p:cNvSpPr txBox="1"/>
          <p:nvPr/>
        </p:nvSpPr>
        <p:spPr>
          <a:xfrm>
            <a:off x="7803650" y="1294265"/>
            <a:ext cx="1251191" cy="923330"/>
          </a:xfrm>
          <a:prstGeom prst="rect">
            <a:avLst/>
          </a:prstGeom>
          <a:noFill/>
        </p:spPr>
        <p:txBody>
          <a:bodyPr wrap="square" rtlCol="0">
            <a:spAutoFit/>
          </a:bodyPr>
          <a:lstStyle/>
          <a:p>
            <a:r>
              <a:rPr kumimoji="1" lang="ja-JP" altLang="en-US" dirty="0" smtClean="0">
                <a:solidFill>
                  <a:srgbClr val="FF0000"/>
                </a:solidFill>
              </a:rPr>
              <a:t>一部の「情報基礎」で扱う</a:t>
            </a:r>
            <a:endParaRPr kumimoji="1" lang="ja-JP" altLang="en-US" dirty="0">
              <a:solidFill>
                <a:srgbClr val="FF0000"/>
              </a:solidFill>
            </a:endParaRPr>
          </a:p>
        </p:txBody>
      </p:sp>
      <p:sp>
        <p:nvSpPr>
          <p:cNvPr id="9" name="右中かっこ 8"/>
          <p:cNvSpPr/>
          <p:nvPr/>
        </p:nvSpPr>
        <p:spPr bwMode="auto">
          <a:xfrm>
            <a:off x="7680133" y="3303435"/>
            <a:ext cx="100912" cy="597493"/>
          </a:xfrm>
          <a:prstGeom prst="rightBrace">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10" name="テキスト ボックス 9"/>
          <p:cNvSpPr txBox="1"/>
          <p:nvPr/>
        </p:nvSpPr>
        <p:spPr>
          <a:xfrm>
            <a:off x="7803651" y="3415130"/>
            <a:ext cx="1340349" cy="369332"/>
          </a:xfrm>
          <a:prstGeom prst="rect">
            <a:avLst/>
          </a:prstGeom>
          <a:noFill/>
        </p:spPr>
        <p:txBody>
          <a:bodyPr wrap="square" rtlCol="0">
            <a:spAutoFit/>
          </a:bodyPr>
          <a:lstStyle/>
          <a:p>
            <a:r>
              <a:rPr lang="ja-JP" altLang="en-US" dirty="0" smtClean="0">
                <a:solidFill>
                  <a:srgbClr val="FF0000"/>
                </a:solidFill>
              </a:rPr>
              <a:t>動画教材</a:t>
            </a:r>
            <a:r>
              <a:rPr lang="en-US" altLang="ja-JP" dirty="0" smtClean="0">
                <a:solidFill>
                  <a:srgbClr val="FF0000"/>
                </a:solidFill>
              </a:rPr>
              <a:t>*</a:t>
            </a:r>
            <a:endParaRPr kumimoji="1" lang="ja-JP" altLang="en-US" dirty="0">
              <a:solidFill>
                <a:srgbClr val="FF0000"/>
              </a:solidFill>
            </a:endParaRPr>
          </a:p>
        </p:txBody>
      </p:sp>
      <p:sp>
        <p:nvSpPr>
          <p:cNvPr id="11" name="右中かっこ 10"/>
          <p:cNvSpPr/>
          <p:nvPr/>
        </p:nvSpPr>
        <p:spPr bwMode="auto">
          <a:xfrm>
            <a:off x="7678559" y="3995927"/>
            <a:ext cx="134819" cy="1597477"/>
          </a:xfrm>
          <a:prstGeom prst="rightBrace">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12" name="テキスト ボックス 11"/>
          <p:cNvSpPr txBox="1"/>
          <p:nvPr/>
        </p:nvSpPr>
        <p:spPr>
          <a:xfrm>
            <a:off x="7781045" y="3900928"/>
            <a:ext cx="1340349" cy="1754326"/>
          </a:xfrm>
          <a:prstGeom prst="rect">
            <a:avLst/>
          </a:prstGeom>
          <a:noFill/>
        </p:spPr>
        <p:txBody>
          <a:bodyPr wrap="square" rtlCol="0">
            <a:spAutoFit/>
          </a:bodyPr>
          <a:lstStyle/>
          <a:p>
            <a:r>
              <a:rPr kumimoji="1" lang="ja-JP" altLang="en-US" dirty="0" smtClean="0">
                <a:solidFill>
                  <a:srgbClr val="FF0000"/>
                </a:solidFill>
              </a:rPr>
              <a:t>「</a:t>
            </a:r>
            <a:r>
              <a:rPr lang="ja-JP" altLang="en-US" dirty="0" smtClean="0">
                <a:solidFill>
                  <a:srgbClr val="FF0000"/>
                </a:solidFill>
              </a:rPr>
              <a:t>データ分析基礎</a:t>
            </a:r>
            <a:r>
              <a:rPr kumimoji="1" lang="ja-JP" altLang="en-US" dirty="0" smtClean="0">
                <a:solidFill>
                  <a:srgbClr val="FF0000"/>
                </a:solidFill>
              </a:rPr>
              <a:t>」</a:t>
            </a:r>
            <a:r>
              <a:rPr lang="ja-JP" altLang="en-US" dirty="0" smtClean="0">
                <a:solidFill>
                  <a:srgbClr val="FF0000"/>
                </a:solidFill>
              </a:rPr>
              <a:t> 「データ分析演習</a:t>
            </a:r>
            <a:r>
              <a:rPr lang="en-US" altLang="ja-JP" dirty="0" smtClean="0">
                <a:solidFill>
                  <a:srgbClr val="FF0000"/>
                </a:solidFill>
              </a:rPr>
              <a:t>I</a:t>
            </a:r>
            <a:r>
              <a:rPr lang="ja-JP" altLang="en-US" dirty="0" smtClean="0">
                <a:solidFill>
                  <a:srgbClr val="FF0000"/>
                </a:solidFill>
              </a:rPr>
              <a:t>・</a:t>
            </a:r>
            <a:r>
              <a:rPr lang="en-US" altLang="ja-JP" dirty="0" smtClean="0">
                <a:solidFill>
                  <a:srgbClr val="FF0000"/>
                </a:solidFill>
              </a:rPr>
              <a:t>II</a:t>
            </a:r>
            <a:r>
              <a:rPr lang="ja-JP" altLang="en-US" dirty="0" smtClean="0">
                <a:solidFill>
                  <a:srgbClr val="FF0000"/>
                </a:solidFill>
              </a:rPr>
              <a:t>」「情報基礎」など</a:t>
            </a:r>
            <a:r>
              <a:rPr kumimoji="1" lang="ja-JP" altLang="en-US" dirty="0" smtClean="0">
                <a:solidFill>
                  <a:srgbClr val="FF0000"/>
                </a:solidFill>
              </a:rPr>
              <a:t>で扱う</a:t>
            </a:r>
            <a:endParaRPr kumimoji="1" lang="ja-JP" altLang="en-US" dirty="0">
              <a:solidFill>
                <a:srgbClr val="FF0000"/>
              </a:solidFill>
            </a:endParaRPr>
          </a:p>
        </p:txBody>
      </p:sp>
      <p:sp>
        <p:nvSpPr>
          <p:cNvPr id="13" name="テキスト ボックス 12">
            <a:extLst>
              <a:ext uri="{FF2B5EF4-FFF2-40B4-BE49-F238E27FC236}">
                <a16:creationId xmlns="" xmlns:a16="http://schemas.microsoft.com/office/drawing/2014/main" id="{E1029CB3-24BB-1F4C-B51A-9D9CA4B40F3C}"/>
              </a:ext>
            </a:extLst>
          </p:cNvPr>
          <p:cNvSpPr txBox="1"/>
          <p:nvPr/>
        </p:nvSpPr>
        <p:spPr>
          <a:xfrm>
            <a:off x="469509" y="6351061"/>
            <a:ext cx="4384593" cy="400110"/>
          </a:xfrm>
          <a:prstGeom prst="rect">
            <a:avLst/>
          </a:prstGeom>
          <a:solidFill>
            <a:schemeClr val="accent3"/>
          </a:solidFill>
          <a:ln w="28575">
            <a:solidFill>
              <a:srgbClr val="FF0000"/>
            </a:solidFill>
          </a:ln>
        </p:spPr>
        <p:txBody>
          <a:bodyPr wrap="square" rtlCol="0">
            <a:spAutoFit/>
          </a:bodyPr>
          <a:lstStyle/>
          <a:p>
            <a:pPr lvl="0">
              <a:defRPr/>
            </a:pPr>
            <a:r>
              <a:rPr lang="en-US" altLang="ja-JP" sz="2000" dirty="0">
                <a:solidFill>
                  <a:srgbClr val="FF0000"/>
                </a:solidFill>
              </a:rPr>
              <a:t>https://kubar.rd.iimc.kyoto-u.ac.jp/rinri7/</a:t>
            </a:r>
            <a:endParaRPr kumimoji="1" lang="en-US" altLang="ja-JP" sz="2000" b="0"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14" name="テキスト ボックス 13"/>
          <p:cNvSpPr txBox="1"/>
          <p:nvPr/>
        </p:nvSpPr>
        <p:spPr>
          <a:xfrm>
            <a:off x="294554" y="5649067"/>
            <a:ext cx="8621308" cy="646331"/>
          </a:xfrm>
          <a:prstGeom prst="rect">
            <a:avLst/>
          </a:prstGeom>
          <a:noFill/>
        </p:spPr>
        <p:txBody>
          <a:bodyPr wrap="square" rtlCol="0">
            <a:spAutoFit/>
          </a:bodyPr>
          <a:lstStyle/>
          <a:p>
            <a:r>
              <a:rPr lang="en-US" altLang="ja-JP" dirty="0"/>
              <a:t>*</a:t>
            </a:r>
            <a:r>
              <a:rPr kumimoji="1" lang="ja-JP" altLang="en-US" dirty="0" smtClean="0"/>
              <a:t>動画</a:t>
            </a:r>
            <a:r>
              <a:rPr lang="ja-JP" altLang="en-US" dirty="0"/>
              <a:t>教材「情報倫理デジタルビデオ</a:t>
            </a:r>
            <a:r>
              <a:rPr lang="ja-JP" altLang="en-US" dirty="0" smtClean="0"/>
              <a:t>小品集」は</a:t>
            </a:r>
            <a:r>
              <a:rPr kumimoji="1" lang="en-US" altLang="ja-JP" dirty="0" err="1" smtClean="0"/>
              <a:t>Kubar</a:t>
            </a:r>
            <a:r>
              <a:rPr lang="ja-JP" altLang="en-US" dirty="0" smtClean="0"/>
              <a:t>で閲覧できます．</a:t>
            </a:r>
            <a:endParaRPr lang="en-US" altLang="ja-JP" dirty="0" smtClean="0"/>
          </a:p>
          <a:p>
            <a:r>
              <a:rPr lang="ja-JP" altLang="en-US" dirty="0" smtClean="0"/>
              <a:t>大学生協で購入されたノートパソコンにはプレインストールされているものがあります．</a:t>
            </a:r>
            <a:endParaRPr kumimoji="1" lang="ja-JP" altLang="en-US" dirty="0"/>
          </a:p>
        </p:txBody>
      </p:sp>
    </p:spTree>
    <p:extLst>
      <p:ext uri="{BB962C8B-B14F-4D97-AF65-F5344CB8AC3E}">
        <p14:creationId xmlns:p14="http://schemas.microsoft.com/office/powerpoint/2010/main" val="1936550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6119" y="144898"/>
            <a:ext cx="7793038" cy="749030"/>
          </a:xfrm>
        </p:spPr>
        <p:txBody>
          <a:bodyPr/>
          <a:lstStyle/>
          <a:p>
            <a:pPr algn="ctr"/>
            <a:r>
              <a:rPr lang="ja-JP" altLang="en-US" dirty="0"/>
              <a:t>統計入門 </a:t>
            </a:r>
            <a:r>
              <a:rPr lang="en-US" altLang="ja-JP" dirty="0" err="1"/>
              <a:t>v.s</a:t>
            </a:r>
            <a:r>
              <a:rPr lang="en-US" altLang="ja-JP" dirty="0"/>
              <a:t>. </a:t>
            </a:r>
            <a:r>
              <a:rPr lang="ja-JP" altLang="en-US" dirty="0"/>
              <a:t>数理統計</a:t>
            </a:r>
            <a:endParaRPr kumimoji="1" lang="ja-JP" altLang="en-US" dirty="0"/>
          </a:p>
        </p:txBody>
      </p:sp>
      <p:sp>
        <p:nvSpPr>
          <p:cNvPr id="4" name="角丸四角形 2">
            <a:extLst>
              <a:ext uri="{FF2B5EF4-FFF2-40B4-BE49-F238E27FC236}">
                <a16:creationId xmlns="" xmlns:a16="http://schemas.microsoft.com/office/drawing/2014/main" id="{45756FA7-049C-41A3-8997-F35905E9DB99}"/>
              </a:ext>
            </a:extLst>
          </p:cNvPr>
          <p:cNvSpPr/>
          <p:nvPr/>
        </p:nvSpPr>
        <p:spPr>
          <a:xfrm>
            <a:off x="175090" y="1279069"/>
            <a:ext cx="4356732" cy="5015032"/>
          </a:xfrm>
          <a:prstGeom prst="roundRect">
            <a:avLst>
              <a:gd name="adj" fmla="val 4415"/>
            </a:avLst>
          </a:prstGeom>
          <a:noFill/>
          <a:ln w="25400" cap="flat">
            <a:solidFill>
              <a:srgbClr val="5B9BD5"/>
            </a:solidFill>
            <a:prstDash val="solid"/>
            <a:round/>
          </a:ln>
          <a:effectLst/>
          <a:sp3d/>
        </p:spPr>
        <p:txBody>
          <a:bodyPr rot="0" spcFirstLastPara="1" vertOverflow="overflow" horzOverflow="overflow" vert="horz" wrap="square" lIns="45718" tIns="45718" rIns="45718" bIns="45718" numCol="1" spcCol="38100" rtlCol="0" anchor="ctr">
            <a:noAutofit/>
          </a:bodyPr>
          <a:lstStyle/>
          <a:p>
            <a:pPr marL="0" marR="0" lvl="0" indent="0" algn="l" defTabSz="1075252" rtl="0" eaLnBrk="1" fontAlgn="auto" latinLnBrk="0" hangingPunct="1">
              <a:lnSpc>
                <a:spcPct val="100000"/>
              </a:lnSpc>
              <a:spcBef>
                <a:spcPts val="0"/>
              </a:spcBef>
              <a:spcAft>
                <a:spcPts val="0"/>
              </a:spcAft>
              <a:buClrTx/>
              <a:buSzTx/>
              <a:buFontTx/>
              <a:buNone/>
              <a:tabLst/>
              <a:defRPr/>
            </a:pPr>
            <a:endParaRPr kumimoji="0" lang="ja-JP" altLang="en-US" sz="2100" b="0" i="0" u="none" strike="noStrike" kern="0" cap="none" spc="0" normalizeH="0" baseline="0" noProof="0">
              <a:ln>
                <a:noFill/>
              </a:ln>
              <a:solidFill>
                <a:srgbClr val="000000"/>
              </a:solidFill>
              <a:effectLst/>
              <a:uLnTx/>
              <a:uFillTx/>
              <a:latin typeface="Calibri"/>
              <a:ea typeface="ＭＳ Ｐゴシック"/>
              <a:cs typeface="Calibri"/>
              <a:sym typeface="Calibri"/>
            </a:endParaRPr>
          </a:p>
        </p:txBody>
      </p:sp>
      <p:sp>
        <p:nvSpPr>
          <p:cNvPr id="5" name="四角形: 角を丸くする 6">
            <a:extLst>
              <a:ext uri="{FF2B5EF4-FFF2-40B4-BE49-F238E27FC236}">
                <a16:creationId xmlns="" xmlns:a16="http://schemas.microsoft.com/office/drawing/2014/main" id="{7D7BF4C4-CAEC-4E7E-A304-2B4CD1F1C0B4}"/>
              </a:ext>
            </a:extLst>
          </p:cNvPr>
          <p:cNvSpPr/>
          <p:nvPr/>
        </p:nvSpPr>
        <p:spPr>
          <a:xfrm>
            <a:off x="431423" y="1076554"/>
            <a:ext cx="1919511" cy="4050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66"/>
                </a:solidFill>
                <a:effectLst/>
                <a:uLnTx/>
                <a:uFillTx/>
                <a:latin typeface="Arial"/>
                <a:ea typeface="ＭＳ Ｐゴシック"/>
                <a:cs typeface="+mn-cs"/>
              </a:rPr>
              <a:t>統計入門</a:t>
            </a:r>
          </a:p>
        </p:txBody>
      </p:sp>
      <p:sp>
        <p:nvSpPr>
          <p:cNvPr id="6" name="コンテンツ プレースホルダー 2">
            <a:extLst>
              <a:ext uri="{FF2B5EF4-FFF2-40B4-BE49-F238E27FC236}">
                <a16:creationId xmlns="" xmlns:a16="http://schemas.microsoft.com/office/drawing/2014/main" id="{E28A5558-4DE8-47CE-B62F-D46E9712A60B}"/>
              </a:ext>
            </a:extLst>
          </p:cNvPr>
          <p:cNvSpPr txBox="1">
            <a:spLocks/>
          </p:cNvSpPr>
          <p:nvPr/>
        </p:nvSpPr>
        <p:spPr bwMode="auto">
          <a:xfrm>
            <a:off x="231202" y="1475537"/>
            <a:ext cx="4331235" cy="494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baseline="0">
                <a:solidFill>
                  <a:schemeClr val="tx1"/>
                </a:solidFill>
                <a:latin typeface="Times New Roman" panose="02020603050405020304" pitchFamily="18" charset="0"/>
                <a:ea typeface="HGP明朝E" panose="02020900000000000000" pitchFamily="18" charset="-128"/>
                <a:cs typeface="+mn-cs"/>
              </a:defRPr>
            </a:lvl1pPr>
            <a:lvl2pPr marL="742950" indent="-285750" algn="l" rtl="0" eaLnBrk="0" fontAlgn="base" hangingPunct="0">
              <a:spcBef>
                <a:spcPct val="20000"/>
              </a:spcBef>
              <a:spcAft>
                <a:spcPct val="0"/>
              </a:spcAft>
              <a:buChar char="–"/>
              <a:defRPr kumimoji="1" sz="2400" baseline="0">
                <a:solidFill>
                  <a:schemeClr val="tx1"/>
                </a:solidFill>
                <a:latin typeface="Times New Roman" panose="02020603050405020304" pitchFamily="18" charset="0"/>
                <a:ea typeface="HGP明朝E" panose="02020900000000000000" pitchFamily="18" charset="-128"/>
              </a:defRPr>
            </a:lvl2pPr>
            <a:lvl3pPr marL="1143000" indent="-228600" algn="l" rtl="0" eaLnBrk="0" fontAlgn="base" hangingPunct="0">
              <a:spcBef>
                <a:spcPct val="20000"/>
              </a:spcBef>
              <a:spcAft>
                <a:spcPct val="0"/>
              </a:spcAft>
              <a:buChar char="•"/>
              <a:defRPr kumimoji="1" sz="2000" baseline="0">
                <a:solidFill>
                  <a:schemeClr val="tx1"/>
                </a:solidFill>
                <a:latin typeface="Times New Roman" panose="02020603050405020304" pitchFamily="18" charset="0"/>
                <a:ea typeface="HGP明朝E" panose="02020900000000000000" pitchFamily="18" charset="-128"/>
              </a:defRPr>
            </a:lvl3pPr>
            <a:lvl4pPr marL="1600200" indent="-228600" algn="l" rtl="0" eaLnBrk="0" fontAlgn="base" hangingPunct="0">
              <a:spcBef>
                <a:spcPct val="20000"/>
              </a:spcBef>
              <a:spcAft>
                <a:spcPct val="0"/>
              </a:spcAft>
              <a:buChar char="–"/>
              <a:defRPr kumimoji="1" sz="1800" baseline="0">
                <a:solidFill>
                  <a:schemeClr val="tx1"/>
                </a:solidFill>
                <a:latin typeface="Times New Roman" panose="02020603050405020304" pitchFamily="18" charset="0"/>
                <a:ea typeface="HGP明朝E" panose="02020900000000000000" pitchFamily="18" charset="-128"/>
              </a:defRPr>
            </a:lvl4pPr>
            <a:lvl5pPr marL="2057400" indent="-228600" algn="l" rtl="0" eaLnBrk="0" fontAlgn="base" hangingPunct="0">
              <a:spcBef>
                <a:spcPct val="20000"/>
              </a:spcBef>
              <a:spcAft>
                <a:spcPct val="0"/>
              </a:spcAft>
              <a:buChar char="»"/>
              <a:defRPr kumimoji="1" sz="1800" baseline="0">
                <a:solidFill>
                  <a:schemeClr val="tx1"/>
                </a:solidFill>
                <a:latin typeface="Times New Roman" panose="02020603050405020304" pitchFamily="18" charset="0"/>
                <a:ea typeface="HGP明朝E" panose="02020900000000000000" pitchFamily="18"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HGP明朝E" panose="02020900000000000000" pitchFamily="18" charset="-128"/>
                <a:cs typeface="+mn-cs"/>
              </a:rPr>
              <a:t>現在は情報学研究科教員</a:t>
            </a:r>
            <a:r>
              <a:rPr kumimoji="1" lang="en-US" altLang="ja-JP" sz="1800" b="0" i="0" u="none" strike="noStrike" kern="1200" cap="none" spc="0" normalizeH="0" baseline="0" noProof="0" dirty="0">
                <a:ln>
                  <a:noFill/>
                </a:ln>
                <a:solidFill>
                  <a:srgbClr val="008000"/>
                </a:solidFill>
                <a:effectLst/>
                <a:uLnTx/>
                <a:uFillTx/>
                <a:latin typeface="Times New Roman" panose="02020603050405020304" pitchFamily="18" charset="0"/>
                <a:ea typeface="HGP明朝E" panose="02020900000000000000" pitchFamily="18" charset="-128"/>
                <a:cs typeface="+mn-cs"/>
              </a:rPr>
              <a:t>6</a:t>
            </a:r>
            <a:r>
              <a:rPr kumimoji="1" lang="ja-JP"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HGP明朝E" panose="02020900000000000000" pitchFamily="18" charset="-128"/>
                <a:cs typeface="+mn-cs"/>
              </a:rPr>
              <a:t>名と</a:t>
            </a:r>
            <a:r>
              <a:rPr kumimoji="1" lang="en-US" altLang="ja-JP" sz="1800" b="0" i="0" u="none" strike="noStrike" kern="1200" cap="none" spc="0" normalizeH="0" baseline="0" noProof="0" dirty="0">
                <a:ln>
                  <a:noFill/>
                </a:ln>
                <a:solidFill>
                  <a:srgbClr val="008000"/>
                </a:solidFill>
                <a:effectLst/>
                <a:uLnTx/>
                <a:uFillTx/>
                <a:latin typeface="Times New Roman" panose="02020603050405020304" pitchFamily="18" charset="0"/>
                <a:ea typeface="HGP明朝E" panose="02020900000000000000" pitchFamily="18" charset="-128"/>
                <a:cs typeface="+mn-cs"/>
              </a:rPr>
              <a:t>CIREDS</a:t>
            </a:r>
            <a:r>
              <a:rPr kumimoji="1" lang="ja-JP"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HGP明朝E" panose="02020900000000000000" pitchFamily="18" charset="-128"/>
                <a:cs typeface="+mn-cs"/>
              </a:rPr>
              <a:t>教員</a:t>
            </a:r>
            <a:r>
              <a:rPr kumimoji="1" lang="en-US" altLang="ja-JP" sz="1800" b="0" i="0" u="none" strike="noStrike" kern="1200" cap="none" spc="0" normalizeH="0" baseline="0" noProof="0" dirty="0">
                <a:ln>
                  <a:noFill/>
                </a:ln>
                <a:solidFill>
                  <a:srgbClr val="008000"/>
                </a:solidFill>
                <a:effectLst/>
                <a:uLnTx/>
                <a:uFillTx/>
                <a:latin typeface="Times New Roman" panose="02020603050405020304" pitchFamily="18" charset="0"/>
                <a:ea typeface="HGP明朝E" panose="02020900000000000000" pitchFamily="18" charset="-128"/>
                <a:cs typeface="+mn-cs"/>
              </a:rPr>
              <a:t>7</a:t>
            </a:r>
            <a:r>
              <a:rPr kumimoji="1" lang="ja-JP"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HGP明朝E" panose="02020900000000000000" pitchFamily="18" charset="-128"/>
                <a:cs typeface="+mn-cs"/>
              </a:rPr>
              <a:t>名が担当</a:t>
            </a:r>
            <a:endParaRPr kumimoji="1" lang="en-US" altLang="ja-JP" sz="1800" b="0" i="0" u="none" strike="noStrike" kern="1200" cap="none" spc="0" normalizeH="0" baseline="0" noProof="0" dirty="0">
              <a:ln>
                <a:noFill/>
              </a:ln>
              <a:solidFill>
                <a:srgbClr val="008000"/>
              </a:solidFill>
              <a:effectLst/>
              <a:uLnTx/>
              <a:uFillTx/>
              <a:latin typeface="Times New Roman" panose="02020603050405020304" pitchFamily="18" charset="0"/>
              <a:ea typeface="HGP明朝E" panose="02020900000000000000" pitchFamily="18"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1" lang="ja-JP" altLang="en-US" sz="1800" b="0" i="0" u="none" strike="noStrike" kern="1200" cap="none" spc="0" normalizeH="0" baseline="0" noProof="0" dirty="0">
                <a:ln>
                  <a:noFill/>
                </a:ln>
                <a:solidFill>
                  <a:srgbClr val="FF3399"/>
                </a:solidFill>
                <a:effectLst/>
                <a:uLnTx/>
                <a:uFillTx/>
                <a:latin typeface="Times New Roman" panose="02020603050405020304" pitchFamily="18" charset="0"/>
                <a:ea typeface="HGP明朝E" panose="02020900000000000000" pitchFamily="18" charset="-128"/>
                <a:cs typeface="+mn-cs"/>
              </a:rPr>
              <a:t>全学部・全回生</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向</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医学部医学科は１回生必須科目</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1"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データ科学が広範な分野に関わることから，より多くの学生が</a:t>
            </a:r>
            <a:r>
              <a:rPr kumimoji="1" lang="ja-JP" altLang="ja-JP" sz="1800" b="0" i="0" u="none" strike="noStrike" kern="1200" cap="none" spc="0" normalizeH="0" baseline="0" noProof="0" dirty="0">
                <a:ln>
                  <a:noFill/>
                </a:ln>
                <a:solidFill>
                  <a:srgbClr val="FF3399"/>
                </a:solidFill>
                <a:effectLst/>
                <a:uLnTx/>
                <a:uFillTx/>
                <a:latin typeface="Times New Roman" panose="02020603050405020304" pitchFamily="18" charset="0"/>
                <a:ea typeface="HGP明朝E" panose="02020900000000000000" pitchFamily="18" charset="-128"/>
                <a:cs typeface="+mn-cs"/>
              </a:rPr>
              <a:t>統計学の基本的な考え方</a:t>
            </a:r>
            <a:r>
              <a:rPr kumimoji="1"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を理解する</a:t>
            </a:r>
            <a:endPar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1"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数学的な厳密な理論を理解することよりも，</a:t>
            </a:r>
            <a:r>
              <a:rPr kumimoji="1" lang="ja-JP" altLang="ja-JP" sz="1800" b="0" i="0" u="none" strike="noStrike" kern="1200" cap="none" spc="0" normalizeH="0" baseline="0" noProof="0" dirty="0">
                <a:ln>
                  <a:noFill/>
                </a:ln>
                <a:solidFill>
                  <a:srgbClr val="FF3399"/>
                </a:solidFill>
                <a:effectLst/>
                <a:uLnTx/>
                <a:uFillTx/>
                <a:latin typeface="Times New Roman" panose="02020603050405020304" pitchFamily="18" charset="0"/>
                <a:ea typeface="HGP明朝E" panose="02020900000000000000" pitchFamily="18" charset="-128"/>
                <a:cs typeface="+mn-cs"/>
              </a:rPr>
              <a:t>データを扱うエンドユーザー</a:t>
            </a:r>
            <a:r>
              <a:rPr kumimoji="1"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としてデータの性質に応じた適切な分析方法</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を</a:t>
            </a:r>
            <a:r>
              <a:rPr kumimoji="1"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選択できるようになることを目指</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す</a:t>
            </a:r>
            <a:endPar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1" lang="ja-JP" altLang="ja-JP" sz="1800" b="0" i="0" u="none" strike="noStrike" kern="1200" cap="none" spc="0" normalizeH="0" baseline="0" noProof="0" dirty="0">
                <a:ln>
                  <a:noFill/>
                </a:ln>
                <a:solidFill>
                  <a:srgbClr val="FF3399"/>
                </a:solidFill>
                <a:effectLst/>
                <a:uLnTx/>
                <a:uFillTx/>
                <a:latin typeface="Times New Roman" panose="02020603050405020304" pitchFamily="18" charset="0"/>
                <a:ea typeface="HGP明朝E" panose="02020900000000000000" pitchFamily="18" charset="-128"/>
                <a:cs typeface="+mn-cs"/>
              </a:rPr>
              <a:t>統計解析ソフト</a:t>
            </a:r>
            <a:r>
              <a:rPr kumimoji="1"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を自習形式で</a:t>
            </a:r>
            <a:r>
              <a:rPr kumimoji="1" lang="ja-JP" altLang="ja-JP"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HGP明朝E" panose="02020900000000000000" pitchFamily="18" charset="-128"/>
                <a:cs typeface="+mn-cs"/>
              </a:rPr>
              <a:t>取り入れ</a:t>
            </a:r>
            <a:r>
              <a:rPr kumimoji="1" lang="ja-JP"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HGP明朝E" panose="02020900000000000000" pitchFamily="18" charset="-128"/>
                <a:cs typeface="+mn-cs"/>
              </a:rPr>
              <a:t>る</a:t>
            </a:r>
            <a:endPar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1"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「統計入門」では扱いきれなかった話題</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a:t>
            </a:r>
            <a:r>
              <a:rPr kumimoji="1"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分散分析</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a:t>
            </a:r>
            <a:r>
              <a:rPr kumimoji="1"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回帰分析</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a:t>
            </a:r>
            <a:r>
              <a:rPr kumimoji="1"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因果推論</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など</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を</a:t>
            </a:r>
            <a:r>
              <a:rPr kumimoji="1"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「統計</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と人工知能</a:t>
            </a:r>
            <a:r>
              <a:rPr kumimoji="1"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で講述</a:t>
            </a:r>
            <a:endPar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endParaRPr>
          </a:p>
        </p:txBody>
      </p:sp>
      <p:sp>
        <p:nvSpPr>
          <p:cNvPr id="7" name="角丸四角形 2">
            <a:extLst>
              <a:ext uri="{FF2B5EF4-FFF2-40B4-BE49-F238E27FC236}">
                <a16:creationId xmlns="" xmlns:a16="http://schemas.microsoft.com/office/drawing/2014/main" id="{46D60A55-6835-4C2C-AC9D-380117D9485E}"/>
              </a:ext>
            </a:extLst>
          </p:cNvPr>
          <p:cNvSpPr/>
          <p:nvPr/>
        </p:nvSpPr>
        <p:spPr>
          <a:xfrm>
            <a:off x="4691195" y="1279068"/>
            <a:ext cx="4241576" cy="5015032"/>
          </a:xfrm>
          <a:prstGeom prst="roundRect">
            <a:avLst>
              <a:gd name="adj" fmla="val 4415"/>
            </a:avLst>
          </a:prstGeom>
          <a:noFill/>
          <a:ln w="25400" cap="flat">
            <a:solidFill>
              <a:srgbClr val="5B9BD5"/>
            </a:solidFill>
            <a:prstDash val="solid"/>
            <a:round/>
          </a:ln>
          <a:effectLst/>
          <a:sp3d/>
        </p:spPr>
        <p:txBody>
          <a:bodyPr rot="0" spcFirstLastPara="1" vertOverflow="overflow" horzOverflow="overflow" vert="horz" wrap="square" lIns="45718" tIns="45718" rIns="45718" bIns="45718" numCol="1" spcCol="38100" rtlCol="0" anchor="ctr">
            <a:noAutofit/>
          </a:bodyPr>
          <a:lstStyle/>
          <a:p>
            <a:pPr marL="0" marR="0" lvl="0" indent="0" algn="l" defTabSz="1075252" rtl="0" eaLnBrk="1" fontAlgn="auto" latinLnBrk="0" hangingPunct="1">
              <a:lnSpc>
                <a:spcPct val="100000"/>
              </a:lnSpc>
              <a:spcBef>
                <a:spcPts val="0"/>
              </a:spcBef>
              <a:spcAft>
                <a:spcPts val="0"/>
              </a:spcAft>
              <a:buClrTx/>
              <a:buSzTx/>
              <a:buFontTx/>
              <a:buNone/>
              <a:tabLst/>
              <a:defRPr/>
            </a:pPr>
            <a:endParaRPr kumimoji="0" lang="ja-JP" altLang="en-US" sz="2100" b="0" i="0" u="none" strike="noStrike" kern="0" cap="none" spc="0" normalizeH="0" baseline="0" noProof="0">
              <a:ln>
                <a:noFill/>
              </a:ln>
              <a:solidFill>
                <a:srgbClr val="000000"/>
              </a:solidFill>
              <a:effectLst/>
              <a:uLnTx/>
              <a:uFillTx/>
              <a:latin typeface="Calibri"/>
              <a:ea typeface="ＭＳ Ｐゴシック"/>
              <a:cs typeface="Calibri"/>
              <a:sym typeface="Calibri"/>
            </a:endParaRPr>
          </a:p>
        </p:txBody>
      </p:sp>
      <p:sp>
        <p:nvSpPr>
          <p:cNvPr id="8" name="四角形: 角を丸くする 11">
            <a:extLst>
              <a:ext uri="{FF2B5EF4-FFF2-40B4-BE49-F238E27FC236}">
                <a16:creationId xmlns="" xmlns:a16="http://schemas.microsoft.com/office/drawing/2014/main" id="{6C3EA038-4C27-4F6A-8C37-EC4F42152233}"/>
              </a:ext>
            </a:extLst>
          </p:cNvPr>
          <p:cNvSpPr/>
          <p:nvPr/>
        </p:nvSpPr>
        <p:spPr>
          <a:xfrm>
            <a:off x="5141244" y="1076554"/>
            <a:ext cx="1980219" cy="4050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66"/>
                </a:solidFill>
                <a:effectLst/>
                <a:uLnTx/>
                <a:uFillTx/>
                <a:latin typeface="Arial"/>
                <a:ea typeface="ＭＳ Ｐゴシック"/>
                <a:cs typeface="+mn-cs"/>
              </a:rPr>
              <a:t>数理統計</a:t>
            </a:r>
          </a:p>
        </p:txBody>
      </p:sp>
      <p:sp>
        <p:nvSpPr>
          <p:cNvPr id="9" name="コンテンツ プレースホルダー 2">
            <a:extLst>
              <a:ext uri="{FF2B5EF4-FFF2-40B4-BE49-F238E27FC236}">
                <a16:creationId xmlns="" xmlns:a16="http://schemas.microsoft.com/office/drawing/2014/main" id="{F378A641-3373-47CD-94F3-D5FF48890C6D}"/>
              </a:ext>
            </a:extLst>
          </p:cNvPr>
          <p:cNvSpPr txBox="1">
            <a:spLocks/>
          </p:cNvSpPr>
          <p:nvPr/>
        </p:nvSpPr>
        <p:spPr bwMode="auto">
          <a:xfrm>
            <a:off x="4692547" y="1475537"/>
            <a:ext cx="4184112" cy="494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baseline="0">
                <a:solidFill>
                  <a:schemeClr val="tx1"/>
                </a:solidFill>
                <a:latin typeface="Times New Roman" panose="02020603050405020304" pitchFamily="18" charset="0"/>
                <a:ea typeface="HGP明朝E" panose="02020900000000000000" pitchFamily="18" charset="-128"/>
                <a:cs typeface="+mn-cs"/>
              </a:defRPr>
            </a:lvl1pPr>
            <a:lvl2pPr marL="742950" indent="-285750" algn="l" rtl="0" eaLnBrk="0" fontAlgn="base" hangingPunct="0">
              <a:spcBef>
                <a:spcPct val="20000"/>
              </a:spcBef>
              <a:spcAft>
                <a:spcPct val="0"/>
              </a:spcAft>
              <a:buChar char="–"/>
              <a:defRPr kumimoji="1" sz="2400" baseline="0">
                <a:solidFill>
                  <a:schemeClr val="tx1"/>
                </a:solidFill>
                <a:latin typeface="Times New Roman" panose="02020603050405020304" pitchFamily="18" charset="0"/>
                <a:ea typeface="HGP明朝E" panose="02020900000000000000" pitchFamily="18" charset="-128"/>
              </a:defRPr>
            </a:lvl2pPr>
            <a:lvl3pPr marL="1143000" indent="-228600" algn="l" rtl="0" eaLnBrk="0" fontAlgn="base" hangingPunct="0">
              <a:spcBef>
                <a:spcPct val="20000"/>
              </a:spcBef>
              <a:spcAft>
                <a:spcPct val="0"/>
              </a:spcAft>
              <a:buChar char="•"/>
              <a:defRPr kumimoji="1" sz="2000" baseline="0">
                <a:solidFill>
                  <a:schemeClr val="tx1"/>
                </a:solidFill>
                <a:latin typeface="Times New Roman" panose="02020603050405020304" pitchFamily="18" charset="0"/>
                <a:ea typeface="HGP明朝E" panose="02020900000000000000" pitchFamily="18" charset="-128"/>
              </a:defRPr>
            </a:lvl3pPr>
            <a:lvl4pPr marL="1600200" indent="-228600" algn="l" rtl="0" eaLnBrk="0" fontAlgn="base" hangingPunct="0">
              <a:spcBef>
                <a:spcPct val="20000"/>
              </a:spcBef>
              <a:spcAft>
                <a:spcPct val="0"/>
              </a:spcAft>
              <a:buChar char="–"/>
              <a:defRPr kumimoji="1" sz="1800" baseline="0">
                <a:solidFill>
                  <a:schemeClr val="tx1"/>
                </a:solidFill>
                <a:latin typeface="Times New Roman" panose="02020603050405020304" pitchFamily="18" charset="0"/>
                <a:ea typeface="HGP明朝E" panose="02020900000000000000" pitchFamily="18" charset="-128"/>
              </a:defRPr>
            </a:lvl4pPr>
            <a:lvl5pPr marL="2057400" indent="-228600" algn="l" rtl="0" eaLnBrk="0" fontAlgn="base" hangingPunct="0">
              <a:spcBef>
                <a:spcPct val="20000"/>
              </a:spcBef>
              <a:spcAft>
                <a:spcPct val="0"/>
              </a:spcAft>
              <a:buChar char="»"/>
              <a:defRPr kumimoji="1" sz="1800" baseline="0">
                <a:solidFill>
                  <a:schemeClr val="tx1"/>
                </a:solidFill>
                <a:latin typeface="Times New Roman" panose="02020603050405020304" pitchFamily="18" charset="0"/>
                <a:ea typeface="HGP明朝E" panose="02020900000000000000" pitchFamily="18"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HGP明朝E" panose="02020900000000000000" pitchFamily="18" charset="-128"/>
                <a:cs typeface="+mn-cs"/>
              </a:rPr>
              <a:t>理学，農学，情報学，人間・環境学の各研究科教員と国際高等教育院教員が担当</a:t>
            </a:r>
            <a:endParaRPr kumimoji="1" lang="en-US" altLang="ja-JP" sz="1800" b="0" i="0" u="none" strike="noStrike" kern="1200" cap="none" spc="0" normalizeH="0" baseline="0" noProof="0" dirty="0">
              <a:ln>
                <a:noFill/>
              </a:ln>
              <a:solidFill>
                <a:srgbClr val="008000"/>
              </a:solidFill>
              <a:effectLst/>
              <a:uLnTx/>
              <a:uFillTx/>
              <a:latin typeface="Times New Roman" panose="02020603050405020304" pitchFamily="18" charset="0"/>
              <a:ea typeface="HGP明朝E" panose="02020900000000000000" pitchFamily="18"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主として２回生 </a:t>
            </a:r>
            <a:r>
              <a:rPr kumimoji="1" lang="ja-JP" altLang="en-US" sz="1800" b="0" i="0" u="none" strike="noStrike" kern="1200" cap="none" spc="0" normalizeH="0" baseline="0" noProof="0" dirty="0">
                <a:ln>
                  <a:noFill/>
                </a:ln>
                <a:solidFill>
                  <a:srgbClr val="FF3399"/>
                </a:solidFill>
                <a:effectLst/>
                <a:uLnTx/>
                <a:uFillTx/>
                <a:latin typeface="Times New Roman" panose="02020603050405020304" pitchFamily="18" charset="0"/>
                <a:ea typeface="HGP明朝E" panose="02020900000000000000" pitchFamily="18" charset="-128"/>
                <a:cs typeface="+mn-cs"/>
              </a:rPr>
              <a:t>理系学生向</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a:t>
            </a:r>
            <a:r>
              <a:rPr kumimoji="1" lang="ja-JP" altLang="en-US" sz="1800" b="0" i="0" u="none" strike="noStrike" kern="1200" cap="none" spc="0" normalizeH="0" baseline="0" noProof="0" dirty="0">
                <a:ln>
                  <a:noFill/>
                </a:ln>
                <a:solidFill>
                  <a:srgbClr val="FF3399"/>
                </a:solidFill>
                <a:effectLst/>
                <a:uLnTx/>
                <a:uFillTx/>
                <a:latin typeface="Times New Roman" panose="02020603050405020304" pitchFamily="18" charset="0"/>
                <a:ea typeface="HGP明朝E" panose="02020900000000000000" pitchFamily="18" charset="-128"/>
                <a:cs typeface="+mn-cs"/>
              </a:rPr>
              <a:t>確率論基礎</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」ならびに</a:t>
            </a:r>
            <a:r>
              <a:rPr kumimoji="1" lang="ja-JP" altLang="en-US" sz="1800" b="0" i="0" u="none" strike="noStrike" kern="1200" cap="none" spc="0" normalizeH="0" baseline="0" noProof="0" dirty="0">
                <a:ln>
                  <a:noFill/>
                </a:ln>
                <a:solidFill>
                  <a:srgbClr val="FF3399"/>
                </a:solidFill>
                <a:effectLst/>
                <a:uLnTx/>
                <a:uFillTx/>
                <a:latin typeface="Times New Roman" panose="02020603050405020304" pitchFamily="18" charset="0"/>
                <a:ea typeface="HGP明朝E" panose="02020900000000000000" pitchFamily="18" charset="-128"/>
                <a:cs typeface="+mn-cs"/>
              </a:rPr>
              <a:t>微分積分学</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および</a:t>
            </a:r>
            <a:r>
              <a:rPr kumimoji="1" lang="ja-JP" altLang="en-US" sz="1800" b="0" i="0" u="none" strike="noStrike" kern="1200" cap="none" spc="0" normalizeH="0" baseline="0" noProof="0" dirty="0">
                <a:ln>
                  <a:noFill/>
                </a:ln>
                <a:solidFill>
                  <a:srgbClr val="FF3399"/>
                </a:solidFill>
                <a:effectLst/>
                <a:uLnTx/>
                <a:uFillTx/>
                <a:latin typeface="Times New Roman" panose="02020603050405020304" pitchFamily="18" charset="0"/>
                <a:ea typeface="HGP明朝E" panose="02020900000000000000" pitchFamily="18" charset="-128"/>
                <a:cs typeface="+mn-cs"/>
              </a:rPr>
              <a:t>線形代数学</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を既知とする。</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1" lang="ja-JP" altLang="en-US" sz="1800" b="0" i="0" u="none" strike="noStrike" kern="1200" cap="none" spc="0" normalizeH="0" baseline="0" noProof="0" dirty="0">
                <a:ln>
                  <a:noFill/>
                </a:ln>
                <a:solidFill>
                  <a:srgbClr val="FF3399"/>
                </a:solidFill>
                <a:effectLst/>
                <a:uLnTx/>
                <a:uFillTx/>
                <a:latin typeface="Times New Roman" panose="02020603050405020304" pitchFamily="18" charset="0"/>
                <a:ea typeface="HGP明朝E" panose="02020900000000000000" pitchFamily="18" charset="-128"/>
                <a:cs typeface="+mn-cs"/>
              </a:rPr>
              <a:t>確率論に基礎</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を置く推定・検定を重視した伝統的な数理統計学の基礎を理解する</a:t>
            </a:r>
            <a:endPar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その上でその方法論の弱点を乗り越えることを目指して開発された</a:t>
            </a:r>
            <a:r>
              <a:rPr kumimoji="1" lang="ja-JP" altLang="en-US" sz="1800" b="0" i="0" u="none" strike="noStrike" kern="1200" cap="none" spc="0" normalizeH="0" baseline="0" noProof="0" dirty="0">
                <a:ln>
                  <a:noFill/>
                </a:ln>
                <a:solidFill>
                  <a:srgbClr val="FF3399"/>
                </a:solidFill>
                <a:effectLst/>
                <a:uLnTx/>
                <a:uFillTx/>
                <a:latin typeface="Times New Roman" panose="02020603050405020304" pitchFamily="18" charset="0"/>
                <a:ea typeface="HGP明朝E" panose="02020900000000000000" pitchFamily="18" charset="-128"/>
                <a:cs typeface="+mn-cs"/>
              </a:rPr>
              <a:t>多様な統計的手法を、伝統的な方法と対比</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させつつ概観し、統計学のダイナミズムとその周辺関連領域の理解を図る</a:t>
            </a:r>
            <a:endPar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回帰分析の基本的な考え方を理解し実際にデータ処理が行えるようにする</a:t>
            </a:r>
            <a:endPar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endParaRPr>
          </a:p>
        </p:txBody>
      </p:sp>
    </p:spTree>
    <p:extLst>
      <p:ext uri="{BB962C8B-B14F-4D97-AF65-F5344CB8AC3E}">
        <p14:creationId xmlns:p14="http://schemas.microsoft.com/office/powerpoint/2010/main" val="801999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2709" y="108794"/>
            <a:ext cx="8430200" cy="693738"/>
          </a:xfrm>
        </p:spPr>
        <p:txBody>
          <a:bodyPr/>
          <a:lstStyle/>
          <a:p>
            <a:r>
              <a:rPr lang="ja-JP" altLang="en-US" sz="4000" dirty="0"/>
              <a:t>データ分析基礎＋データ分析演習</a:t>
            </a:r>
            <a:r>
              <a:rPr lang="en-US" altLang="ja-JP" sz="4000" dirty="0"/>
              <a:t>I,II </a:t>
            </a:r>
            <a:endParaRPr kumimoji="1" lang="ja-JP" altLang="en-US" sz="4000" dirty="0"/>
          </a:p>
        </p:txBody>
      </p:sp>
      <p:sp>
        <p:nvSpPr>
          <p:cNvPr id="4" name="角丸四角形 2">
            <a:extLst>
              <a:ext uri="{FF2B5EF4-FFF2-40B4-BE49-F238E27FC236}">
                <a16:creationId xmlns="" xmlns:a16="http://schemas.microsoft.com/office/drawing/2014/main" id="{45756FA7-049C-41A3-8997-F35905E9DB99}"/>
              </a:ext>
            </a:extLst>
          </p:cNvPr>
          <p:cNvSpPr/>
          <p:nvPr/>
        </p:nvSpPr>
        <p:spPr>
          <a:xfrm>
            <a:off x="118789" y="1236414"/>
            <a:ext cx="3283081" cy="4982896"/>
          </a:xfrm>
          <a:prstGeom prst="roundRect">
            <a:avLst>
              <a:gd name="adj" fmla="val 4415"/>
            </a:avLst>
          </a:prstGeom>
          <a:noFill/>
          <a:ln w="25400" cap="flat">
            <a:solidFill>
              <a:srgbClr val="5B9BD5"/>
            </a:solidFill>
            <a:prstDash val="solid"/>
            <a:round/>
          </a:ln>
          <a:effectLst/>
          <a:sp3d/>
        </p:spPr>
        <p:txBody>
          <a:bodyPr rot="0" spcFirstLastPara="1" vertOverflow="overflow" horzOverflow="overflow" vert="horz" wrap="square" lIns="45718" tIns="45718" rIns="45718" bIns="45718" numCol="1" spcCol="38100" rtlCol="0" anchor="ctr">
            <a:noAutofit/>
          </a:bodyPr>
          <a:lstStyle/>
          <a:p>
            <a:pPr marL="0" marR="0" lvl="0" indent="0" algn="l" defTabSz="1075252" rtl="0" eaLnBrk="1" fontAlgn="auto" latinLnBrk="0" hangingPunct="1">
              <a:lnSpc>
                <a:spcPct val="100000"/>
              </a:lnSpc>
              <a:spcBef>
                <a:spcPts val="0"/>
              </a:spcBef>
              <a:spcAft>
                <a:spcPts val="0"/>
              </a:spcAft>
              <a:buClrTx/>
              <a:buSzTx/>
              <a:buFontTx/>
              <a:buNone/>
              <a:tabLst/>
              <a:defRPr/>
            </a:pPr>
            <a:endParaRPr kumimoji="0" lang="ja-JP" altLang="en-US" sz="2100" b="0" i="0" u="none" strike="noStrike" kern="0" cap="none" spc="0" normalizeH="0" baseline="0" noProof="0">
              <a:ln>
                <a:noFill/>
              </a:ln>
              <a:solidFill>
                <a:srgbClr val="000000"/>
              </a:solidFill>
              <a:effectLst/>
              <a:uLnTx/>
              <a:uFillTx/>
              <a:latin typeface="Calibri"/>
              <a:ea typeface="ＭＳ Ｐゴシック"/>
              <a:cs typeface="Calibri"/>
              <a:sym typeface="Calibri"/>
            </a:endParaRPr>
          </a:p>
        </p:txBody>
      </p:sp>
      <p:sp>
        <p:nvSpPr>
          <p:cNvPr id="5" name="四角形: 角を丸くする 6">
            <a:extLst>
              <a:ext uri="{FF2B5EF4-FFF2-40B4-BE49-F238E27FC236}">
                <a16:creationId xmlns="" xmlns:a16="http://schemas.microsoft.com/office/drawing/2014/main" id="{7D7BF4C4-CAEC-4E7E-A304-2B4CD1F1C0B4}"/>
              </a:ext>
            </a:extLst>
          </p:cNvPr>
          <p:cNvSpPr/>
          <p:nvPr/>
        </p:nvSpPr>
        <p:spPr>
          <a:xfrm>
            <a:off x="296526" y="1033899"/>
            <a:ext cx="1980219" cy="4050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66"/>
                </a:solidFill>
                <a:effectLst/>
                <a:uLnTx/>
                <a:uFillTx/>
                <a:latin typeface="Arial"/>
                <a:ea typeface="ＭＳ Ｐゴシック"/>
                <a:cs typeface="+mn-cs"/>
              </a:rPr>
              <a:t>データ分析基礎</a:t>
            </a:r>
          </a:p>
        </p:txBody>
      </p:sp>
      <p:sp>
        <p:nvSpPr>
          <p:cNvPr id="6" name="コンテンツ プレースホルダー 2">
            <a:extLst>
              <a:ext uri="{FF2B5EF4-FFF2-40B4-BE49-F238E27FC236}">
                <a16:creationId xmlns="" xmlns:a16="http://schemas.microsoft.com/office/drawing/2014/main" id="{20A2A03F-E6F0-4B71-B506-9BD64DD449DD}"/>
              </a:ext>
            </a:extLst>
          </p:cNvPr>
          <p:cNvSpPr txBox="1">
            <a:spLocks/>
          </p:cNvSpPr>
          <p:nvPr/>
        </p:nvSpPr>
        <p:spPr bwMode="auto">
          <a:xfrm>
            <a:off x="3603865" y="1448780"/>
            <a:ext cx="5421345" cy="2684553"/>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baseline="0">
                <a:solidFill>
                  <a:schemeClr val="tx1"/>
                </a:solidFill>
                <a:latin typeface="Times New Roman" panose="02020603050405020304" pitchFamily="18" charset="0"/>
                <a:ea typeface="HGP明朝E" panose="02020900000000000000" pitchFamily="18" charset="-128"/>
                <a:cs typeface="+mn-cs"/>
              </a:defRPr>
            </a:lvl1pPr>
            <a:lvl2pPr marL="742950" indent="-285750" algn="l" rtl="0" eaLnBrk="0" fontAlgn="base" hangingPunct="0">
              <a:spcBef>
                <a:spcPct val="20000"/>
              </a:spcBef>
              <a:spcAft>
                <a:spcPct val="0"/>
              </a:spcAft>
              <a:buChar char="–"/>
              <a:defRPr kumimoji="1" sz="2400" baseline="0">
                <a:solidFill>
                  <a:schemeClr val="tx1"/>
                </a:solidFill>
                <a:latin typeface="Times New Roman" panose="02020603050405020304" pitchFamily="18" charset="0"/>
                <a:ea typeface="HGP明朝E" panose="02020900000000000000" pitchFamily="18" charset="-128"/>
              </a:defRPr>
            </a:lvl2pPr>
            <a:lvl3pPr marL="1143000" indent="-228600" algn="l" rtl="0" eaLnBrk="0" fontAlgn="base" hangingPunct="0">
              <a:spcBef>
                <a:spcPct val="20000"/>
              </a:spcBef>
              <a:spcAft>
                <a:spcPct val="0"/>
              </a:spcAft>
              <a:buChar char="•"/>
              <a:defRPr kumimoji="1" sz="2000" baseline="0">
                <a:solidFill>
                  <a:schemeClr val="tx1"/>
                </a:solidFill>
                <a:latin typeface="Times New Roman" panose="02020603050405020304" pitchFamily="18" charset="0"/>
                <a:ea typeface="HGP明朝E" panose="02020900000000000000" pitchFamily="18" charset="-128"/>
              </a:defRPr>
            </a:lvl3pPr>
            <a:lvl4pPr marL="1600200" indent="-228600" algn="l" rtl="0" eaLnBrk="0" fontAlgn="base" hangingPunct="0">
              <a:spcBef>
                <a:spcPct val="20000"/>
              </a:spcBef>
              <a:spcAft>
                <a:spcPct val="0"/>
              </a:spcAft>
              <a:buChar char="–"/>
              <a:defRPr kumimoji="1" sz="1800" baseline="0">
                <a:solidFill>
                  <a:schemeClr val="tx1"/>
                </a:solidFill>
                <a:latin typeface="Times New Roman" panose="02020603050405020304" pitchFamily="18" charset="0"/>
                <a:ea typeface="HGP明朝E" panose="02020900000000000000" pitchFamily="18" charset="-128"/>
              </a:defRPr>
            </a:lvl4pPr>
            <a:lvl5pPr marL="2057400" indent="-228600" algn="l" rtl="0" eaLnBrk="0" fontAlgn="base" hangingPunct="0">
              <a:spcBef>
                <a:spcPct val="20000"/>
              </a:spcBef>
              <a:spcAft>
                <a:spcPct val="0"/>
              </a:spcAft>
              <a:buChar char="»"/>
              <a:defRPr kumimoji="1" sz="1800" baseline="0">
                <a:solidFill>
                  <a:schemeClr val="tx1"/>
                </a:solidFill>
                <a:latin typeface="Times New Roman" panose="02020603050405020304" pitchFamily="18" charset="0"/>
                <a:ea typeface="HGP明朝E" panose="02020900000000000000" pitchFamily="18"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大規模なデータ分析の演習を通じてデータ分析の基礎の</a:t>
            </a:r>
            <a:r>
              <a:rPr kumimoji="1" lang="ja-JP" altLang="en-US" sz="1800" b="0" i="0" u="none" strike="noStrike" kern="0" cap="none" spc="0" normalizeH="0" baseline="0" noProof="0" dirty="0">
                <a:ln>
                  <a:noFill/>
                </a:ln>
                <a:solidFill>
                  <a:srgbClr val="FF3399"/>
                </a:solidFill>
                <a:effectLst/>
                <a:uLnTx/>
                <a:uFillTx/>
                <a:latin typeface="Times New Roman" panose="02020603050405020304" pitchFamily="18" charset="0"/>
                <a:ea typeface="HGP明朝E" panose="02020900000000000000" pitchFamily="18" charset="-128"/>
                <a:cs typeface="+mn-cs"/>
              </a:rPr>
              <a:t>体得</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を目標</a:t>
            </a:r>
            <a:endPar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データ分析手法や統計解析ソフトは，履修者が今後専門とする分野や興味に合わせて</a:t>
            </a:r>
            <a:r>
              <a:rPr kumimoji="1" lang="ja-JP" altLang="en-US" sz="1800" b="0" i="0" u="none" strike="noStrike" kern="0" cap="none" spc="0" normalizeH="0" baseline="0" noProof="0" dirty="0">
                <a:ln>
                  <a:noFill/>
                </a:ln>
                <a:solidFill>
                  <a:srgbClr val="FF3399"/>
                </a:solidFill>
                <a:effectLst/>
                <a:uLnTx/>
                <a:uFillTx/>
                <a:latin typeface="Times New Roman" panose="02020603050405020304" pitchFamily="18" charset="0"/>
                <a:ea typeface="HGP明朝E" panose="02020900000000000000" pitchFamily="18" charset="-128"/>
                <a:cs typeface="+mn-cs"/>
              </a:rPr>
              <a:t>幅広い選択</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ができるように，異なる内容の</a:t>
            </a:r>
            <a:r>
              <a:rPr kumimoji="1" lang="ja-JP" altLang="en-US" sz="1800" b="0" i="0" u="none" strike="noStrike" kern="0" cap="none" spc="0" normalizeH="0" baseline="0" noProof="0" dirty="0">
                <a:ln>
                  <a:noFill/>
                </a:ln>
                <a:solidFill>
                  <a:srgbClr val="0066FF"/>
                </a:solidFill>
                <a:effectLst/>
                <a:uLnTx/>
                <a:uFillTx/>
                <a:latin typeface="Times New Roman" panose="02020603050405020304" pitchFamily="18" charset="0"/>
                <a:ea typeface="HGP明朝E" panose="02020900000000000000" pitchFamily="18" charset="-128"/>
                <a:cs typeface="+mn-cs"/>
              </a:rPr>
              <a:t>演習科目を揃える</a:t>
            </a:r>
            <a:endParaRPr kumimoji="1" lang="en-US" altLang="ja-JP" sz="1800" b="0" i="0" u="none" strike="noStrike" kern="0" cap="none" spc="0" normalizeH="0" baseline="0" noProof="0" dirty="0">
              <a:ln>
                <a:noFill/>
              </a:ln>
              <a:solidFill>
                <a:srgbClr val="0066FF"/>
              </a:solidFill>
              <a:effectLst/>
              <a:uLnTx/>
              <a:uFillTx/>
              <a:latin typeface="Times New Roman" panose="02020603050405020304" pitchFamily="18" charset="0"/>
              <a:ea typeface="HGP明朝E" panose="02020900000000000000" pitchFamily="18" charset="-128"/>
              <a:cs typeface="+mn-cs"/>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ja-JP" altLang="en-US" sz="1800" b="0" i="0" u="none" strike="noStrike" kern="0" cap="none" spc="0" normalizeH="0" baseline="0" noProof="0" dirty="0">
                <a:ln>
                  <a:noFill/>
                </a:ln>
                <a:solidFill>
                  <a:srgbClr val="0066FF"/>
                </a:solidFill>
                <a:effectLst/>
                <a:uLnTx/>
                <a:uFillTx/>
                <a:latin typeface="Times New Roman" panose="02020603050405020304" pitchFamily="18" charset="0"/>
                <a:ea typeface="HGP明朝E" panose="02020900000000000000" pitchFamily="18" charset="-128"/>
                <a:cs typeface="+mn-cs"/>
              </a:rPr>
              <a:t>　　</a:t>
            </a:r>
            <a:r>
              <a:rPr kumimoji="1" lang="ja-JP" altLang="en-US" sz="1800" b="0" i="0" u="none" strike="noStrike" kern="0" cap="none" spc="0" normalizeH="0" baseline="0" noProof="0" dirty="0">
                <a:ln>
                  <a:noFill/>
                </a:ln>
                <a:solidFill>
                  <a:srgbClr val="008000"/>
                </a:solidFill>
                <a:effectLst/>
                <a:uLnTx/>
                <a:uFillTx/>
                <a:latin typeface="Times New Roman" panose="02020603050405020304" pitchFamily="18" charset="0"/>
                <a:ea typeface="HGP明朝E" panose="02020900000000000000" pitchFamily="18" charset="-128"/>
                <a:cs typeface="+mn-cs"/>
              </a:rPr>
              <a:t>例</a:t>
            </a:r>
            <a:r>
              <a:rPr kumimoji="1" lang="en-US" altLang="ja-JP" sz="1800" b="0" i="0" u="none" strike="noStrike" kern="0" cap="none" spc="0" normalizeH="0" baseline="0" noProof="0" dirty="0">
                <a:ln>
                  <a:noFill/>
                </a:ln>
                <a:solidFill>
                  <a:srgbClr val="008000"/>
                </a:solidFill>
                <a:effectLst/>
                <a:uLnTx/>
                <a:uFillTx/>
                <a:latin typeface="Times New Roman" panose="02020603050405020304" pitchFamily="18" charset="0"/>
                <a:ea typeface="HGP明朝E" panose="02020900000000000000" pitchFamily="18" charset="-128"/>
                <a:cs typeface="+mn-cs"/>
              </a:rPr>
              <a:t>1</a:t>
            </a:r>
            <a:r>
              <a:rPr kumimoji="1" lang="ja-JP" altLang="en-US" sz="1800" b="0" i="0" u="none" strike="noStrike" kern="0" cap="none" spc="0" normalizeH="0" baseline="0" noProof="0" dirty="0">
                <a:ln>
                  <a:noFill/>
                </a:ln>
                <a:solidFill>
                  <a:srgbClr val="0066FF"/>
                </a:solidFill>
                <a:effectLst/>
                <a:uLnTx/>
                <a:uFillTx/>
                <a:latin typeface="Times New Roman" panose="02020603050405020304" pitchFamily="18" charset="0"/>
                <a:ea typeface="HGP明朝E" panose="02020900000000000000" pitchFamily="18" charset="-128"/>
                <a:cs typeface="+mn-cs"/>
              </a:rPr>
              <a:t>　</a:t>
            </a:r>
            <a:r>
              <a:rPr kumimoji="1" lang="ja-JP" altLang="en-US" sz="1800" b="0" i="0" u="none" strike="noStrike" kern="0" cap="none" spc="0" normalizeH="0" baseline="0" noProof="0" dirty="0">
                <a:ln>
                  <a:noFill/>
                </a:ln>
                <a:solidFill>
                  <a:srgbClr val="FF3399"/>
                </a:solidFill>
                <a:effectLst/>
                <a:uLnTx/>
                <a:uFillTx/>
                <a:latin typeface="Times New Roman" panose="02020603050405020304" pitchFamily="18" charset="0"/>
                <a:ea typeface="HGP明朝E" panose="02020900000000000000" pitchFamily="18" charset="-128"/>
                <a:cs typeface="+mn-cs"/>
              </a:rPr>
              <a:t>気象データ</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と</a:t>
            </a:r>
            <a:r>
              <a:rPr kumimoji="1" lang="en-US" altLang="ja-JP" sz="1800" b="0" i="0" u="none" strike="noStrike" kern="0" cap="none" spc="0" normalizeH="0" baseline="0" noProof="0" dirty="0">
                <a:ln>
                  <a:noFill/>
                </a:ln>
                <a:solidFill>
                  <a:srgbClr val="FF3399"/>
                </a:solidFill>
                <a:effectLst/>
                <a:uLnTx/>
                <a:uFillTx/>
                <a:latin typeface="Times New Roman" panose="02020603050405020304" pitchFamily="18" charset="0"/>
                <a:ea typeface="HGP明朝E" panose="02020900000000000000" pitchFamily="18" charset="-128"/>
                <a:cs typeface="+mn-cs"/>
              </a:rPr>
              <a:t>Python </a:t>
            </a:r>
            <a:r>
              <a:rPr kumimoji="1" lang="ja-JP" altLang="en-US" sz="1800" b="0" i="0" u="none" strike="noStrike" kern="0" cap="none" spc="0" normalizeH="0" baseline="0" noProof="0" dirty="0">
                <a:ln>
                  <a:noFill/>
                </a:ln>
                <a:solidFill>
                  <a:srgbClr val="FF3399"/>
                </a:solidFill>
                <a:effectLst/>
                <a:uLnTx/>
                <a:uFillTx/>
                <a:latin typeface="Times New Roman" panose="02020603050405020304" pitchFamily="18" charset="0"/>
                <a:ea typeface="HGP明朝E" panose="02020900000000000000" pitchFamily="18" charset="-128"/>
                <a:cs typeface="+mn-cs"/>
              </a:rPr>
              <a:t>言語</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を用いた回帰分析，</a:t>
            </a:r>
            <a:endPar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　　　　　</a:t>
            </a:r>
            <a:r>
              <a:rPr kumimoji="1" lang="ja-JP" altLang="en-US" sz="1800" b="0" i="0" u="none" strike="noStrike" kern="0" cap="none" spc="0" normalizeH="0" baseline="0" noProof="0" dirty="0">
                <a:ln>
                  <a:noFill/>
                </a:ln>
                <a:solidFill>
                  <a:srgbClr val="0066FF"/>
                </a:solidFill>
                <a:effectLst/>
                <a:uLnTx/>
                <a:uFillTx/>
                <a:latin typeface="Times New Roman" panose="02020603050405020304" pitchFamily="18" charset="0"/>
                <a:ea typeface="HGP明朝E" panose="02020900000000000000" pitchFamily="18" charset="-128"/>
                <a:cs typeface="+mn-cs"/>
              </a:rPr>
              <a:t>機械学習</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，クラスタリング</a:t>
            </a:r>
            <a:endParaRPr kumimoji="1" lang="en-US" altLang="ja-JP" sz="1800" b="0" i="0" u="none" strike="noStrike" kern="0" cap="none" spc="0" normalizeH="0" baseline="0" noProof="0" dirty="0">
              <a:ln>
                <a:noFill/>
              </a:ln>
              <a:solidFill>
                <a:srgbClr val="0066FF"/>
              </a:solidFill>
              <a:effectLst/>
              <a:uLnTx/>
              <a:uFillTx/>
              <a:latin typeface="Times New Roman" panose="02020603050405020304" pitchFamily="18" charset="0"/>
              <a:ea typeface="HGP明朝E" panose="02020900000000000000" pitchFamily="18" charset="-128"/>
              <a:cs typeface="+mn-cs"/>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800" b="0" i="0" u="none" strike="noStrike" kern="0" cap="none" spc="0" normalizeH="0" baseline="0" noProof="0" dirty="0">
                <a:ln>
                  <a:noFill/>
                </a:ln>
                <a:solidFill>
                  <a:srgbClr val="0066FF"/>
                </a:solidFill>
                <a:effectLst/>
                <a:uLnTx/>
                <a:uFillTx/>
                <a:latin typeface="Times New Roman" panose="02020603050405020304" pitchFamily="18" charset="0"/>
                <a:ea typeface="HGP明朝E" panose="02020900000000000000" pitchFamily="18" charset="-128"/>
                <a:cs typeface="+mn-cs"/>
              </a:rPr>
              <a:t>     </a:t>
            </a:r>
            <a:r>
              <a:rPr kumimoji="1" lang="ja-JP" altLang="en-US" sz="1800" b="0" i="0" u="none" strike="noStrike" kern="0" cap="none" spc="0" normalizeH="0" baseline="0" noProof="0" dirty="0">
                <a:ln>
                  <a:noFill/>
                </a:ln>
                <a:solidFill>
                  <a:srgbClr val="008000"/>
                </a:solidFill>
                <a:effectLst/>
                <a:uLnTx/>
                <a:uFillTx/>
                <a:latin typeface="Times New Roman" panose="02020603050405020304" pitchFamily="18" charset="0"/>
                <a:ea typeface="HGP明朝E" panose="02020900000000000000" pitchFamily="18" charset="-128"/>
                <a:cs typeface="+mn-cs"/>
              </a:rPr>
              <a:t>例</a:t>
            </a:r>
            <a:r>
              <a:rPr kumimoji="1" lang="en-US" altLang="ja-JP" sz="1800" b="0" i="0" u="none" strike="noStrike" kern="0" cap="none" spc="0" normalizeH="0" baseline="0" noProof="0" dirty="0">
                <a:ln>
                  <a:noFill/>
                </a:ln>
                <a:solidFill>
                  <a:srgbClr val="008000"/>
                </a:solidFill>
                <a:effectLst/>
                <a:uLnTx/>
                <a:uFillTx/>
                <a:latin typeface="Times New Roman" panose="02020603050405020304" pitchFamily="18" charset="0"/>
                <a:ea typeface="HGP明朝E" panose="02020900000000000000" pitchFamily="18" charset="-128"/>
                <a:cs typeface="+mn-cs"/>
              </a:rPr>
              <a:t>2</a:t>
            </a:r>
            <a:r>
              <a:rPr kumimoji="1" lang="en-US" altLang="ja-JP" sz="1800" b="0" i="0" u="none" strike="noStrike" kern="0" cap="none" spc="0" normalizeH="0" baseline="0" noProof="0" dirty="0">
                <a:ln>
                  <a:noFill/>
                </a:ln>
                <a:solidFill>
                  <a:srgbClr val="0066FF"/>
                </a:solidFill>
                <a:effectLst/>
                <a:uLnTx/>
                <a:uFillTx/>
                <a:latin typeface="Times New Roman" panose="02020603050405020304" pitchFamily="18" charset="0"/>
                <a:ea typeface="HGP明朝E" panose="02020900000000000000" pitchFamily="18" charset="-128"/>
                <a:cs typeface="+mn-cs"/>
              </a:rPr>
              <a:t>  </a:t>
            </a:r>
            <a:r>
              <a:rPr kumimoji="1" lang="ja-JP" altLang="en-US" sz="1800" b="0" i="0" u="none" strike="noStrike" kern="1200" cap="none" spc="0" normalizeH="0" baseline="0" noProof="0" dirty="0">
                <a:ln>
                  <a:noFill/>
                </a:ln>
                <a:solidFill>
                  <a:srgbClr val="FF3399"/>
                </a:solidFill>
                <a:effectLst/>
                <a:uLnTx/>
                <a:uFillTx/>
                <a:latin typeface="Times New Roman" panose="02020603050405020304" pitchFamily="18" charset="0"/>
                <a:ea typeface="HGP明朝E" panose="02020900000000000000" pitchFamily="18" charset="-128"/>
                <a:cs typeface="+mn-cs"/>
              </a:rPr>
              <a:t>医学・医療データ</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と</a:t>
            </a:r>
            <a:r>
              <a:rPr kumimoji="1" lang="en-US" altLang="ja-JP" sz="1800" b="0" i="0" u="none" strike="noStrike" kern="1200" cap="none" spc="0" normalizeH="0" baseline="0" noProof="0" dirty="0">
                <a:ln>
                  <a:noFill/>
                </a:ln>
                <a:solidFill>
                  <a:srgbClr val="FF3399"/>
                </a:solidFill>
                <a:effectLst/>
                <a:uLnTx/>
                <a:uFillTx/>
                <a:latin typeface="Times New Roman" panose="02020603050405020304" pitchFamily="18" charset="0"/>
                <a:ea typeface="HGP明朝E" panose="02020900000000000000" pitchFamily="18" charset="-128"/>
                <a:cs typeface="+mn-cs"/>
              </a:rPr>
              <a:t>Excel, R</a:t>
            </a:r>
            <a:r>
              <a:rPr kumimoji="1" lang="ja-JP" altLang="en-US" sz="1800" b="0" i="0" u="none" strike="noStrike" kern="1200" cap="none" spc="0" normalizeH="0" baseline="0" noProof="0" dirty="0">
                <a:ln>
                  <a:noFill/>
                </a:ln>
                <a:solidFill>
                  <a:srgbClr val="FF3399"/>
                </a:solidFill>
                <a:effectLst/>
                <a:uLnTx/>
                <a:uFillTx/>
                <a:latin typeface="Times New Roman" panose="02020603050405020304" pitchFamily="18" charset="0"/>
                <a:ea typeface="HGP明朝E" panose="02020900000000000000" pitchFamily="18" charset="-128"/>
                <a:cs typeface="+mn-cs"/>
              </a:rPr>
              <a:t>言語</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を用いた統</a:t>
            </a:r>
            <a:endPar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　　　　　計処理（統計検定</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2</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3</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級レベル）</a:t>
            </a:r>
            <a:endParaRPr kumimoji="1" lang="en-US" altLang="ja-JP" sz="22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endParaRPr>
          </a:p>
        </p:txBody>
      </p:sp>
      <p:sp>
        <p:nvSpPr>
          <p:cNvPr id="7" name="コンテンツ プレースホルダー 2">
            <a:extLst>
              <a:ext uri="{FF2B5EF4-FFF2-40B4-BE49-F238E27FC236}">
                <a16:creationId xmlns="" xmlns:a16="http://schemas.microsoft.com/office/drawing/2014/main" id="{E28A5558-4DE8-47CE-B62F-D46E9712A60B}"/>
              </a:ext>
            </a:extLst>
          </p:cNvPr>
          <p:cNvSpPr txBox="1">
            <a:spLocks/>
          </p:cNvSpPr>
          <p:nvPr/>
        </p:nvSpPr>
        <p:spPr bwMode="auto">
          <a:xfrm>
            <a:off x="210766" y="1448780"/>
            <a:ext cx="3125488" cy="418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baseline="0">
                <a:solidFill>
                  <a:schemeClr val="tx1"/>
                </a:solidFill>
                <a:latin typeface="Times New Roman" panose="02020603050405020304" pitchFamily="18" charset="0"/>
                <a:ea typeface="HGP明朝E" panose="02020900000000000000" pitchFamily="18" charset="-128"/>
                <a:cs typeface="+mn-cs"/>
              </a:defRPr>
            </a:lvl1pPr>
            <a:lvl2pPr marL="742950" indent="-285750" algn="l" rtl="0" eaLnBrk="0" fontAlgn="base" hangingPunct="0">
              <a:spcBef>
                <a:spcPct val="20000"/>
              </a:spcBef>
              <a:spcAft>
                <a:spcPct val="0"/>
              </a:spcAft>
              <a:buChar char="–"/>
              <a:defRPr kumimoji="1" sz="2400" baseline="0">
                <a:solidFill>
                  <a:schemeClr val="tx1"/>
                </a:solidFill>
                <a:latin typeface="Times New Roman" panose="02020603050405020304" pitchFamily="18" charset="0"/>
                <a:ea typeface="HGP明朝E" panose="02020900000000000000" pitchFamily="18" charset="-128"/>
              </a:defRPr>
            </a:lvl2pPr>
            <a:lvl3pPr marL="1143000" indent="-228600" algn="l" rtl="0" eaLnBrk="0" fontAlgn="base" hangingPunct="0">
              <a:spcBef>
                <a:spcPct val="20000"/>
              </a:spcBef>
              <a:spcAft>
                <a:spcPct val="0"/>
              </a:spcAft>
              <a:buChar char="•"/>
              <a:defRPr kumimoji="1" sz="2000" baseline="0">
                <a:solidFill>
                  <a:schemeClr val="tx1"/>
                </a:solidFill>
                <a:latin typeface="Times New Roman" panose="02020603050405020304" pitchFamily="18" charset="0"/>
                <a:ea typeface="HGP明朝E" panose="02020900000000000000" pitchFamily="18" charset="-128"/>
              </a:defRPr>
            </a:lvl3pPr>
            <a:lvl4pPr marL="1600200" indent="-228600" algn="l" rtl="0" eaLnBrk="0" fontAlgn="base" hangingPunct="0">
              <a:spcBef>
                <a:spcPct val="20000"/>
              </a:spcBef>
              <a:spcAft>
                <a:spcPct val="0"/>
              </a:spcAft>
              <a:buChar char="–"/>
              <a:defRPr kumimoji="1" sz="1800" baseline="0">
                <a:solidFill>
                  <a:schemeClr val="tx1"/>
                </a:solidFill>
                <a:latin typeface="Times New Roman" panose="02020603050405020304" pitchFamily="18" charset="0"/>
                <a:ea typeface="HGP明朝E" panose="02020900000000000000" pitchFamily="18" charset="-128"/>
              </a:defRPr>
            </a:lvl4pPr>
            <a:lvl5pPr marL="2057400" indent="-228600" algn="l" rtl="0" eaLnBrk="0" fontAlgn="base" hangingPunct="0">
              <a:spcBef>
                <a:spcPct val="20000"/>
              </a:spcBef>
              <a:spcAft>
                <a:spcPct val="0"/>
              </a:spcAft>
              <a:buChar char="»"/>
              <a:defRPr kumimoji="1" sz="1800" baseline="0">
                <a:solidFill>
                  <a:schemeClr val="tx1"/>
                </a:solidFill>
                <a:latin typeface="Times New Roman" panose="02020603050405020304" pitchFamily="18" charset="0"/>
                <a:ea typeface="HGP明朝E" panose="02020900000000000000" pitchFamily="18"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大規模データ解析を行うための基礎的な技術を習得</a:t>
            </a:r>
            <a:endPar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既存のソフトウェアを用いて簡潔に実行できない場合のために，どのように計算されているのかにつても触れる</a:t>
            </a:r>
            <a:endPar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endParaRPr>
          </a:p>
          <a:p>
            <a:pPr marL="57150" marR="0" lvl="0" indent="0" algn="l" defTabSz="914400" rtl="0" eaLnBrk="0" fontAlgn="base" latinLnBrk="0" hangingPunct="0">
              <a:lnSpc>
                <a:spcPct val="100000"/>
              </a:lnSpc>
              <a:spcBef>
                <a:spcPts val="0"/>
              </a:spcBef>
              <a:spcAft>
                <a:spcPct val="0"/>
              </a:spcAft>
              <a:buClrTx/>
              <a:buSzTx/>
              <a:buFontTx/>
              <a:buNone/>
              <a:tabLst/>
              <a:defRPr/>
            </a:pPr>
            <a:r>
              <a:rPr kumimoji="1" lang="ja-JP" altLang="en-US" sz="1800" b="0" i="0" u="none" strike="noStrike" kern="0" cap="none" spc="0" normalizeH="0" baseline="0" noProof="0" dirty="0">
                <a:ln>
                  <a:noFill/>
                </a:ln>
                <a:solidFill>
                  <a:srgbClr val="008000"/>
                </a:solidFill>
                <a:effectLst/>
                <a:uLnTx/>
                <a:uFillTx/>
                <a:latin typeface="Times New Roman" panose="02020603050405020304" pitchFamily="18" charset="0"/>
                <a:ea typeface="HGP明朝E" panose="02020900000000000000" pitchFamily="18" charset="-128"/>
                <a:cs typeface="+mn-cs"/>
              </a:rPr>
              <a:t>　例 </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ガウスの消去法，</a:t>
            </a:r>
            <a:r>
              <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QR</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分解　　　</a:t>
            </a:r>
            <a:endPar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endParaRPr>
          </a:p>
          <a:p>
            <a:pPr marL="57150" marR="0" lvl="0" indent="0" algn="l" defTabSz="914400" rtl="0" eaLnBrk="0" fontAlgn="base" latinLnBrk="0" hangingPunct="0">
              <a:lnSpc>
                <a:spcPct val="100000"/>
              </a:lnSpc>
              <a:spcBef>
                <a:spcPts val="0"/>
              </a:spcBef>
              <a:spcAft>
                <a:spcPct val="0"/>
              </a:spcAft>
              <a:buClrTx/>
              <a:buSzTx/>
              <a:buFontTx/>
              <a:buNone/>
              <a:tabLst/>
              <a:defRPr/>
            </a:pP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　　　固有値分解・特異値分解</a:t>
            </a:r>
            <a:endPar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厳密な数学的証明は必要最小限、</a:t>
            </a:r>
            <a:r>
              <a:rPr kumimoji="1" lang="ja-JP" altLang="en-US" sz="1800" b="0" i="0" u="none" strike="noStrike" kern="0" cap="none" spc="0" normalizeH="0" baseline="0" noProof="0" dirty="0">
                <a:ln>
                  <a:noFill/>
                </a:ln>
                <a:solidFill>
                  <a:srgbClr val="FF3399"/>
                </a:solidFill>
                <a:effectLst/>
                <a:uLnTx/>
                <a:uFillTx/>
                <a:latin typeface="Times New Roman" panose="02020603050405020304" pitchFamily="18" charset="0"/>
                <a:ea typeface="HGP明朝E" panose="02020900000000000000" pitchFamily="18" charset="-128"/>
                <a:cs typeface="+mn-cs"/>
              </a:rPr>
              <a:t>直感的な理解</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を深める</a:t>
            </a:r>
            <a:endPar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回帰分析，主成分分析，</a:t>
            </a:r>
            <a:r>
              <a:rPr kumimoji="1" lang="en-US" altLang="ja-JP" sz="1800" b="0" i="0" u="none" strike="noStrike" kern="0" cap="none" spc="0" normalizeH="0" baseline="0" noProof="0" dirty="0">
                <a:ln>
                  <a:noFill/>
                </a:ln>
                <a:solidFill>
                  <a:srgbClr val="FF3399"/>
                </a:solidFill>
                <a:effectLst/>
                <a:uLnTx/>
                <a:uFillTx/>
                <a:latin typeface="Times New Roman" panose="02020603050405020304" pitchFamily="18" charset="0"/>
                <a:ea typeface="HGP明朝E" panose="02020900000000000000" pitchFamily="18" charset="-128"/>
                <a:cs typeface="+mn-cs"/>
              </a:rPr>
              <a:t>Excel</a:t>
            </a:r>
            <a:r>
              <a:rPr kumimoji="1" lang="ja-JP" altLang="en-US" sz="1800" b="0" i="0" u="none" strike="noStrike" kern="0" cap="none" spc="0" normalizeH="0" baseline="0" noProof="0" dirty="0">
                <a:ln>
                  <a:noFill/>
                </a:ln>
                <a:solidFill>
                  <a:srgbClr val="FF3399"/>
                </a:solidFill>
                <a:effectLst/>
                <a:uLnTx/>
                <a:uFillTx/>
                <a:latin typeface="Times New Roman" panose="02020603050405020304" pitchFamily="18" charset="0"/>
                <a:ea typeface="HGP明朝E" panose="02020900000000000000" pitchFamily="18" charset="-128"/>
                <a:cs typeface="+mn-cs"/>
              </a:rPr>
              <a:t>と統計ソフト</a:t>
            </a:r>
            <a:r>
              <a:rPr kumimoji="1" lang="en-US" altLang="ja-JP" sz="1800" b="0" i="0" u="none" strike="noStrike" kern="0" cap="none" spc="0" normalizeH="0" baseline="0" noProof="0" dirty="0">
                <a:ln>
                  <a:noFill/>
                </a:ln>
                <a:solidFill>
                  <a:srgbClr val="FF3399"/>
                </a:solidFill>
                <a:effectLst/>
                <a:uLnTx/>
                <a:uFillTx/>
                <a:latin typeface="Times New Roman" panose="02020603050405020304" pitchFamily="18" charset="0"/>
                <a:ea typeface="HGP明朝E" panose="02020900000000000000" pitchFamily="18" charset="-128"/>
                <a:cs typeface="+mn-cs"/>
              </a:rPr>
              <a:t>R</a:t>
            </a:r>
            <a:r>
              <a:rPr kumimoji="1" lang="ja-JP"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rPr>
              <a:t>を使った実習</a:t>
            </a:r>
            <a:endParaRPr kumimoji="1" lang="en-US" altLang="ja-JP" sz="1800" b="0" i="0" u="none" strike="noStrike" kern="0" cap="none" spc="0" normalizeH="0" baseline="0" noProof="0" dirty="0">
              <a:ln>
                <a:noFill/>
              </a:ln>
              <a:solidFill>
                <a:srgbClr val="000000"/>
              </a:solidFill>
              <a:effectLst/>
              <a:uLnTx/>
              <a:uFillTx/>
              <a:latin typeface="Times New Roman" panose="02020603050405020304" pitchFamily="18" charset="0"/>
              <a:ea typeface="HGP明朝E" panose="02020900000000000000" pitchFamily="18" charset="-128"/>
              <a:cs typeface="+mn-cs"/>
            </a:endParaRPr>
          </a:p>
        </p:txBody>
      </p:sp>
      <p:sp>
        <p:nvSpPr>
          <p:cNvPr id="8" name="角丸四角形 2">
            <a:extLst>
              <a:ext uri="{FF2B5EF4-FFF2-40B4-BE49-F238E27FC236}">
                <a16:creationId xmlns="" xmlns:a16="http://schemas.microsoft.com/office/drawing/2014/main" id="{46D60A55-6835-4C2C-AC9D-380117D9485E}"/>
              </a:ext>
            </a:extLst>
          </p:cNvPr>
          <p:cNvSpPr/>
          <p:nvPr/>
        </p:nvSpPr>
        <p:spPr>
          <a:xfrm>
            <a:off x="3576848" y="1250301"/>
            <a:ext cx="5421344" cy="5015032"/>
          </a:xfrm>
          <a:prstGeom prst="roundRect">
            <a:avLst>
              <a:gd name="adj" fmla="val 4415"/>
            </a:avLst>
          </a:prstGeom>
          <a:noFill/>
          <a:ln w="25400" cap="flat">
            <a:solidFill>
              <a:srgbClr val="5B9BD5"/>
            </a:solidFill>
            <a:prstDash val="solid"/>
            <a:round/>
          </a:ln>
          <a:effectLst/>
          <a:sp3d/>
        </p:spPr>
        <p:txBody>
          <a:bodyPr rot="0" spcFirstLastPara="1" vertOverflow="overflow" horzOverflow="overflow" vert="horz" wrap="square" lIns="45718" tIns="45718" rIns="45718" bIns="45718" numCol="1" spcCol="38100" rtlCol="0" anchor="ctr">
            <a:noAutofit/>
          </a:bodyPr>
          <a:lstStyle/>
          <a:p>
            <a:pPr marL="0" marR="0" lvl="0" indent="0" algn="l" defTabSz="1075252" rtl="0" eaLnBrk="1" fontAlgn="auto" latinLnBrk="0" hangingPunct="1">
              <a:lnSpc>
                <a:spcPct val="100000"/>
              </a:lnSpc>
              <a:spcBef>
                <a:spcPts val="0"/>
              </a:spcBef>
              <a:spcAft>
                <a:spcPts val="0"/>
              </a:spcAft>
              <a:buClrTx/>
              <a:buSzTx/>
              <a:buFontTx/>
              <a:buNone/>
              <a:tabLst/>
              <a:defRPr/>
            </a:pPr>
            <a:endParaRPr kumimoji="0" lang="ja-JP" altLang="en-US" sz="2100" b="0" i="0" u="none" strike="noStrike" kern="0" cap="none" spc="0" normalizeH="0" baseline="0" noProof="0">
              <a:ln>
                <a:noFill/>
              </a:ln>
              <a:solidFill>
                <a:srgbClr val="000000"/>
              </a:solidFill>
              <a:effectLst/>
              <a:uLnTx/>
              <a:uFillTx/>
              <a:latin typeface="Calibri"/>
              <a:ea typeface="ＭＳ Ｐゴシック"/>
              <a:cs typeface="Calibri"/>
              <a:sym typeface="Calibri"/>
            </a:endParaRPr>
          </a:p>
        </p:txBody>
      </p:sp>
      <p:sp>
        <p:nvSpPr>
          <p:cNvPr id="9" name="四角形: 角を丸くする 11">
            <a:extLst>
              <a:ext uri="{FF2B5EF4-FFF2-40B4-BE49-F238E27FC236}">
                <a16:creationId xmlns="" xmlns:a16="http://schemas.microsoft.com/office/drawing/2014/main" id="{6C3EA038-4C27-4F6A-8C37-EC4F42152233}"/>
              </a:ext>
            </a:extLst>
          </p:cNvPr>
          <p:cNvSpPr/>
          <p:nvPr/>
        </p:nvSpPr>
        <p:spPr>
          <a:xfrm>
            <a:off x="3761913" y="1047785"/>
            <a:ext cx="2385262" cy="4050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66"/>
                </a:solidFill>
                <a:effectLst/>
                <a:uLnTx/>
                <a:uFillTx/>
                <a:latin typeface="Arial"/>
                <a:ea typeface="ＭＳ Ｐゴシック"/>
                <a:cs typeface="+mn-cs"/>
              </a:rPr>
              <a:t>データ分析演習</a:t>
            </a:r>
            <a:r>
              <a:rPr kumimoji="1" lang="en-US" altLang="ja-JP" sz="2000" b="0" i="0" u="none" strike="noStrike" kern="1200" cap="none" spc="0" normalizeH="0" baseline="0" noProof="0" dirty="0">
                <a:ln>
                  <a:noFill/>
                </a:ln>
                <a:solidFill>
                  <a:srgbClr val="000066"/>
                </a:solidFill>
                <a:effectLst/>
                <a:uLnTx/>
                <a:uFillTx/>
                <a:latin typeface="Arial"/>
                <a:ea typeface="ＭＳ Ｐゴシック"/>
                <a:cs typeface="+mn-cs"/>
              </a:rPr>
              <a:t>I, II</a:t>
            </a:r>
            <a:endParaRPr kumimoji="1" lang="ja-JP" altLang="en-US" sz="2000" b="0" i="0" u="none" strike="noStrike" kern="1200" cap="none" spc="0" normalizeH="0" baseline="0" noProof="0" dirty="0">
              <a:ln>
                <a:noFill/>
              </a:ln>
              <a:solidFill>
                <a:srgbClr val="000066"/>
              </a:solidFill>
              <a:effectLst/>
              <a:uLnTx/>
              <a:uFillTx/>
              <a:latin typeface="Arial"/>
              <a:ea typeface="ＭＳ Ｐゴシック"/>
              <a:cs typeface="+mn-cs"/>
            </a:endParaRPr>
          </a:p>
        </p:txBody>
      </p:sp>
      <p:pic>
        <p:nvPicPr>
          <p:cNvPr id="10" name="図 9">
            <a:extLst>
              <a:ext uri="{FF2B5EF4-FFF2-40B4-BE49-F238E27FC236}">
                <a16:creationId xmlns="" xmlns:a16="http://schemas.microsoft.com/office/drawing/2014/main" id="{D0FC5536-CBB7-4401-AF9B-5F2DBAF1B83B}"/>
              </a:ext>
            </a:extLst>
          </p:cNvPr>
          <p:cNvPicPr>
            <a:picLocks noChangeAspect="1"/>
          </p:cNvPicPr>
          <p:nvPr/>
        </p:nvPicPr>
        <p:blipFill rotWithShape="1">
          <a:blip r:embed="rId3"/>
          <a:srcRect l="3584" t="13292" r="5956"/>
          <a:stretch/>
        </p:blipFill>
        <p:spPr>
          <a:xfrm>
            <a:off x="3761913" y="4014065"/>
            <a:ext cx="2768335" cy="1986846"/>
          </a:xfrm>
          <a:prstGeom prst="rect">
            <a:avLst/>
          </a:prstGeom>
        </p:spPr>
      </p:pic>
      <p:pic>
        <p:nvPicPr>
          <p:cNvPr id="11" name="図 10">
            <a:extLst>
              <a:ext uri="{FF2B5EF4-FFF2-40B4-BE49-F238E27FC236}">
                <a16:creationId xmlns="" xmlns:a16="http://schemas.microsoft.com/office/drawing/2014/main" id="{64F21176-B855-4587-AC32-0492EAD32B80}"/>
              </a:ext>
            </a:extLst>
          </p:cNvPr>
          <p:cNvPicPr>
            <a:picLocks noChangeAspect="1"/>
          </p:cNvPicPr>
          <p:nvPr/>
        </p:nvPicPr>
        <p:blipFill>
          <a:blip r:embed="rId4"/>
          <a:stretch>
            <a:fillRect/>
          </a:stretch>
        </p:blipFill>
        <p:spPr>
          <a:xfrm>
            <a:off x="5747444" y="4099541"/>
            <a:ext cx="3185790" cy="1997598"/>
          </a:xfrm>
          <a:prstGeom prst="rect">
            <a:avLst/>
          </a:prstGeom>
          <a:ln>
            <a:solidFill>
              <a:schemeClr val="accent1"/>
            </a:solidFill>
          </a:ln>
        </p:spPr>
      </p:pic>
    </p:spTree>
    <p:extLst>
      <p:ext uri="{BB962C8B-B14F-4D97-AF65-F5344CB8AC3E}">
        <p14:creationId xmlns:p14="http://schemas.microsoft.com/office/powerpoint/2010/main" val="4070132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5370" y="0"/>
            <a:ext cx="7793038" cy="693738"/>
          </a:xfrm>
        </p:spPr>
        <p:txBody>
          <a:bodyPr/>
          <a:lstStyle/>
          <a:p>
            <a:pPr algn="ctr"/>
            <a:r>
              <a:rPr kumimoji="1" lang="ja-JP" altLang="en-US" sz="4000" dirty="0"/>
              <a:t>科目を履修できない場合のために</a:t>
            </a:r>
          </a:p>
        </p:txBody>
      </p:sp>
      <p:sp>
        <p:nvSpPr>
          <p:cNvPr id="5" name="Shape 172"/>
          <p:cNvSpPr/>
          <p:nvPr/>
        </p:nvSpPr>
        <p:spPr>
          <a:xfrm>
            <a:off x="255967" y="801383"/>
            <a:ext cx="8592522" cy="1825085"/>
          </a:xfrm>
          <a:prstGeom prst="roundRect">
            <a:avLst>
              <a:gd name="adj" fmla="val 15000"/>
            </a:avLst>
          </a:prstGeom>
          <a:solidFill>
            <a:srgbClr val="FFD6E2"/>
          </a:solidFill>
          <a:ln w="25400" cap="flat">
            <a:solidFill>
              <a:srgbClr val="D72200"/>
            </a:solidFill>
            <a:prstDash val="solid"/>
            <a:miter lim="800000"/>
          </a:ln>
          <a:effectLst>
            <a:outerShdw blurRad="63500" dist="19050" dir="5400000" rotWithShape="0">
              <a:srgbClr val="000000">
                <a:alpha val="63000"/>
              </a:srgbClr>
            </a:outerShdw>
          </a:effectLst>
        </p:spPr>
        <p:txBody>
          <a:bodyPr wrap="square" lIns="45718" tIns="45718" rIns="45718" bIns="45718" numCol="1" anchor="ctr">
            <a:noAutofit/>
          </a:bodyPr>
          <a:lstStyle/>
          <a:p>
            <a:pPr defTabSz="1075252">
              <a:defRPr>
                <a:solidFill>
                  <a:srgbClr val="FFFFFF"/>
                </a:solidFill>
                <a:latin typeface="+mj-lt"/>
                <a:ea typeface="+mj-ea"/>
                <a:cs typeface="+mj-cs"/>
                <a:sym typeface="Calibri"/>
              </a:defRPr>
            </a:pPr>
            <a:endParaRPr kumimoji="0" sz="2100" kern="0">
              <a:solidFill>
                <a:srgbClr val="FFFFFF"/>
              </a:solidFill>
              <a:latin typeface="Arial"/>
              <a:ea typeface="ＭＳ Ｐゴシック"/>
              <a:cs typeface="Calibri"/>
              <a:sym typeface="Calibri"/>
            </a:endParaRPr>
          </a:p>
        </p:txBody>
      </p:sp>
      <p:sp>
        <p:nvSpPr>
          <p:cNvPr id="6" name="コンテンツ プレースホルダー 2"/>
          <p:cNvSpPr>
            <a:spLocks noGrp="1"/>
          </p:cNvSpPr>
          <p:nvPr>
            <p:ph idx="1"/>
          </p:nvPr>
        </p:nvSpPr>
        <p:spPr>
          <a:xfrm>
            <a:off x="548655" y="801383"/>
            <a:ext cx="8007146" cy="1640259"/>
          </a:xfrm>
        </p:spPr>
        <p:txBody>
          <a:bodyPr/>
          <a:lstStyle/>
          <a:p>
            <a:pPr marL="0" indent="0">
              <a:buNone/>
            </a:pPr>
            <a:r>
              <a:rPr lang="ja-JP" altLang="en-US" sz="2800" dirty="0"/>
              <a:t>履修計画は必ず</a:t>
            </a:r>
            <a:r>
              <a:rPr lang="ja-JP" altLang="en-US" sz="2800" dirty="0">
                <a:solidFill>
                  <a:srgbClr val="0070C0"/>
                </a:solidFill>
              </a:rPr>
              <a:t>各学部・学科の履修方針に従って</a:t>
            </a:r>
            <a:r>
              <a:rPr lang="ja-JP" altLang="en-US" sz="2800" dirty="0"/>
              <a:t>立ててください．</a:t>
            </a:r>
            <a:endParaRPr lang="en-US" altLang="ja-JP" sz="2800" dirty="0"/>
          </a:p>
          <a:p>
            <a:pPr lvl="1"/>
            <a:r>
              <a:rPr kumimoji="1" lang="ja-JP" altLang="en-US" sz="2400" dirty="0"/>
              <a:t>単位数や時間割などの制約によって，データ科学に関する科目</a:t>
            </a:r>
            <a:r>
              <a:rPr kumimoji="1" lang="ja-JP" altLang="en-US" sz="2400" dirty="0" smtClean="0"/>
              <a:t>を希望</a:t>
            </a:r>
            <a:r>
              <a:rPr kumimoji="1" lang="ja-JP" altLang="en-US" sz="2400" dirty="0"/>
              <a:t>通</a:t>
            </a:r>
            <a:r>
              <a:rPr kumimoji="1" lang="ja-JP" altLang="en-US" sz="2400" dirty="0" smtClean="0"/>
              <a:t>りに</a:t>
            </a:r>
            <a:r>
              <a:rPr kumimoji="1" lang="ja-JP" altLang="en-US" sz="2400" dirty="0"/>
              <a:t>履修できない可能性もあります．</a:t>
            </a:r>
            <a:endParaRPr kumimoji="1" lang="en-US" altLang="ja-JP" sz="2400" dirty="0"/>
          </a:p>
          <a:p>
            <a:pPr marL="0" indent="0">
              <a:spcBef>
                <a:spcPts val="300"/>
              </a:spcBef>
              <a:buNone/>
            </a:pPr>
            <a:endParaRPr lang="en-US" altLang="ja-JP" sz="2000" dirty="0"/>
          </a:p>
          <a:p>
            <a:pPr>
              <a:spcBef>
                <a:spcPts val="300"/>
              </a:spcBef>
            </a:pPr>
            <a:endParaRPr lang="en-US" altLang="ja-JP" sz="2000" dirty="0"/>
          </a:p>
          <a:p>
            <a:pPr>
              <a:spcBef>
                <a:spcPts val="300"/>
              </a:spcBef>
            </a:pPr>
            <a:endParaRPr lang="en-US" altLang="ja-JP" sz="2000" dirty="0"/>
          </a:p>
          <a:p>
            <a:pPr marL="0" indent="0">
              <a:buNone/>
            </a:pPr>
            <a:endParaRPr lang="en-US" altLang="ja-JP" sz="2000" dirty="0">
              <a:solidFill>
                <a:srgbClr val="0066FF"/>
              </a:solidFill>
            </a:endParaRPr>
          </a:p>
          <a:p>
            <a:pPr marL="0" indent="0">
              <a:buNone/>
            </a:pPr>
            <a:endParaRPr lang="ja-JP" altLang="en-US" dirty="0"/>
          </a:p>
          <a:p>
            <a:pPr marL="0" indent="0">
              <a:buNone/>
            </a:pPr>
            <a:endParaRPr kumimoji="1" lang="ja-JP" altLang="en-US" dirty="0"/>
          </a:p>
        </p:txBody>
      </p:sp>
      <p:sp>
        <p:nvSpPr>
          <p:cNvPr id="8" name="Shape 110"/>
          <p:cNvSpPr/>
          <p:nvPr/>
        </p:nvSpPr>
        <p:spPr>
          <a:xfrm>
            <a:off x="255967" y="2892307"/>
            <a:ext cx="8751845" cy="3761411"/>
          </a:xfrm>
          <a:prstGeom prst="roundRect">
            <a:avLst>
              <a:gd name="adj" fmla="val 6294"/>
            </a:avLst>
          </a:prstGeom>
          <a:solidFill>
            <a:schemeClr val="accent2">
              <a:lumMod val="20000"/>
              <a:lumOff val="80000"/>
            </a:schemeClr>
          </a:solidFill>
          <a:ln w="38100">
            <a:solidFill>
              <a:schemeClr val="accent6">
                <a:lumMod val="75000"/>
              </a:schemeClr>
            </a:solidFill>
            <a:miter/>
          </a:ln>
        </p:spPr>
        <p:txBody>
          <a:bodyPr lIns="45718" tIns="45718" rIns="45718" bIns="45718" anchor="ctr"/>
          <a:lstStyle/>
          <a:p>
            <a:pPr algn="ctr" defTabSz="1075252">
              <a:defRPr sz="1400">
                <a:latin typeface="+mj-lt"/>
                <a:ea typeface="+mj-ea"/>
                <a:cs typeface="+mj-cs"/>
                <a:sym typeface="Calibri"/>
              </a:defRPr>
            </a:pPr>
            <a:endParaRPr kumimoji="0" sz="1400" kern="0">
              <a:solidFill>
                <a:srgbClr val="000000"/>
              </a:solidFill>
              <a:latin typeface="Arial"/>
              <a:ea typeface="ＭＳ Ｐゴシック"/>
              <a:cs typeface="Calibri"/>
              <a:sym typeface="Calibri"/>
            </a:endParaRPr>
          </a:p>
        </p:txBody>
      </p:sp>
      <p:sp>
        <p:nvSpPr>
          <p:cNvPr id="9" name="コンテンツ プレースホルダー 2"/>
          <p:cNvSpPr txBox="1">
            <a:spLocks/>
          </p:cNvSpPr>
          <p:nvPr/>
        </p:nvSpPr>
        <p:spPr bwMode="auto">
          <a:xfrm>
            <a:off x="400601" y="2973963"/>
            <a:ext cx="8607211" cy="357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baseline="0">
                <a:solidFill>
                  <a:schemeClr val="tx1"/>
                </a:solidFill>
                <a:latin typeface="Times New Roman" panose="02020603050405020304" pitchFamily="18" charset="0"/>
                <a:ea typeface="HGP明朝E" panose="02020900000000000000" pitchFamily="18" charset="-128"/>
                <a:cs typeface="+mn-cs"/>
              </a:defRPr>
            </a:lvl1pPr>
            <a:lvl2pPr marL="742950" indent="-285750" algn="l" rtl="0" eaLnBrk="0" fontAlgn="base" hangingPunct="0">
              <a:spcBef>
                <a:spcPct val="20000"/>
              </a:spcBef>
              <a:spcAft>
                <a:spcPct val="0"/>
              </a:spcAft>
              <a:buChar char="–"/>
              <a:defRPr kumimoji="1" sz="2400" baseline="0">
                <a:solidFill>
                  <a:schemeClr val="tx1"/>
                </a:solidFill>
                <a:latin typeface="Times New Roman" panose="02020603050405020304" pitchFamily="18" charset="0"/>
                <a:ea typeface="HGP明朝E" panose="02020900000000000000" pitchFamily="18" charset="-128"/>
              </a:defRPr>
            </a:lvl2pPr>
            <a:lvl3pPr marL="1143000" indent="-228600" algn="l" rtl="0" eaLnBrk="0" fontAlgn="base" hangingPunct="0">
              <a:spcBef>
                <a:spcPct val="20000"/>
              </a:spcBef>
              <a:spcAft>
                <a:spcPct val="0"/>
              </a:spcAft>
              <a:buChar char="•"/>
              <a:defRPr kumimoji="1" sz="2000" baseline="0">
                <a:solidFill>
                  <a:schemeClr val="tx1"/>
                </a:solidFill>
                <a:latin typeface="Times New Roman" panose="02020603050405020304" pitchFamily="18" charset="0"/>
                <a:ea typeface="HGP明朝E" panose="02020900000000000000" pitchFamily="18" charset="-128"/>
              </a:defRPr>
            </a:lvl3pPr>
            <a:lvl4pPr marL="1600200" indent="-228600" algn="l" rtl="0" eaLnBrk="0" fontAlgn="base" hangingPunct="0">
              <a:spcBef>
                <a:spcPct val="20000"/>
              </a:spcBef>
              <a:spcAft>
                <a:spcPct val="0"/>
              </a:spcAft>
              <a:buChar char="–"/>
              <a:defRPr kumimoji="1" sz="1800" baseline="0">
                <a:solidFill>
                  <a:schemeClr val="tx1"/>
                </a:solidFill>
                <a:latin typeface="Times New Roman" panose="02020603050405020304" pitchFamily="18" charset="0"/>
                <a:ea typeface="HGP明朝E" panose="02020900000000000000" pitchFamily="18" charset="-128"/>
              </a:defRPr>
            </a:lvl4pPr>
            <a:lvl5pPr marL="2057400" indent="-228600" algn="l" rtl="0" eaLnBrk="0" fontAlgn="base" hangingPunct="0">
              <a:spcBef>
                <a:spcPct val="20000"/>
              </a:spcBef>
              <a:spcAft>
                <a:spcPct val="0"/>
              </a:spcAft>
              <a:buChar char="»"/>
              <a:defRPr kumimoji="1" sz="1800" baseline="0">
                <a:solidFill>
                  <a:schemeClr val="tx1"/>
                </a:solidFill>
                <a:latin typeface="Times New Roman" panose="02020603050405020304" pitchFamily="18" charset="0"/>
                <a:ea typeface="HGP明朝E" panose="02020900000000000000" pitchFamily="18"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lvl="0" indent="0">
              <a:buClr>
                <a:srgbClr val="3333CC"/>
              </a:buClr>
              <a:buSzPct val="60000"/>
              <a:buNone/>
            </a:pPr>
            <a:r>
              <a:rPr lang="ja-JP" altLang="en-US" kern="0" dirty="0">
                <a:solidFill>
                  <a:srgbClr val="000000"/>
                </a:solidFill>
                <a:latin typeface="Times New Roman"/>
                <a:ea typeface="ＭＳ Ｐゴシック"/>
              </a:rPr>
              <a:t>データ</a:t>
            </a:r>
            <a:r>
              <a:rPr lang="ja-JP" altLang="en-US" kern="0" dirty="0" smtClean="0">
                <a:solidFill>
                  <a:srgbClr val="000000"/>
                </a:solidFill>
                <a:latin typeface="Times New Roman"/>
                <a:ea typeface="ＭＳ Ｐゴシック"/>
              </a:rPr>
              <a:t>科学センター</a:t>
            </a:r>
            <a:r>
              <a:rPr lang="ja-JP" altLang="en-US" kern="0" dirty="0">
                <a:solidFill>
                  <a:srgbClr val="000000"/>
                </a:solidFill>
                <a:latin typeface="Times New Roman"/>
                <a:ea typeface="ＭＳ Ｐゴシック"/>
              </a:rPr>
              <a:t>ではデータ科学に関する自習用</a:t>
            </a:r>
            <a:r>
              <a:rPr lang="ja-JP" altLang="en-US" kern="0" dirty="0" smtClean="0">
                <a:solidFill>
                  <a:srgbClr val="000000"/>
                </a:solidFill>
                <a:latin typeface="Times New Roman"/>
                <a:ea typeface="ＭＳ Ｐゴシック"/>
              </a:rPr>
              <a:t>の</a:t>
            </a:r>
            <a:endParaRPr lang="en-US" altLang="ja-JP" kern="0" dirty="0" smtClean="0">
              <a:solidFill>
                <a:srgbClr val="000000"/>
              </a:solidFill>
              <a:latin typeface="Times New Roman"/>
              <a:ea typeface="ＭＳ Ｐゴシック"/>
            </a:endParaRPr>
          </a:p>
          <a:p>
            <a:pPr marL="0" lvl="0" indent="0">
              <a:spcBef>
                <a:spcPts val="0"/>
              </a:spcBef>
              <a:buClr>
                <a:srgbClr val="3333CC"/>
              </a:buClr>
              <a:buSzPct val="60000"/>
              <a:buNone/>
            </a:pPr>
            <a:r>
              <a:rPr lang="ja-JP" altLang="en-US" kern="0" dirty="0" smtClean="0">
                <a:solidFill>
                  <a:srgbClr val="000000"/>
                </a:solidFill>
                <a:latin typeface="Times New Roman"/>
                <a:ea typeface="ＭＳ Ｐゴシック"/>
              </a:rPr>
              <a:t>教材</a:t>
            </a:r>
            <a:r>
              <a:rPr lang="ja-JP" altLang="en-US" kern="0" dirty="0">
                <a:solidFill>
                  <a:srgbClr val="000000"/>
                </a:solidFill>
                <a:latin typeface="Times New Roman"/>
                <a:ea typeface="ＭＳ Ｐゴシック"/>
              </a:rPr>
              <a:t>や企画を用意しています．</a:t>
            </a:r>
            <a:r>
              <a:rPr lang="en-US" altLang="ja-JP" kern="0" dirty="0">
                <a:solidFill>
                  <a:srgbClr val="000000"/>
                </a:solidFill>
                <a:latin typeface="Times New Roman"/>
                <a:ea typeface="ＭＳ Ｐゴシック"/>
              </a:rPr>
              <a:t>	</a:t>
            </a:r>
          </a:p>
          <a:p>
            <a:pPr lvl="1">
              <a:buClr>
                <a:srgbClr val="FF0000"/>
              </a:buClr>
              <a:buSzPct val="55000"/>
              <a:buFont typeface="Wingdings" pitchFamily="2" charset="2"/>
              <a:buChar char="n"/>
            </a:pPr>
            <a:r>
              <a:rPr lang="ja-JP" altLang="en-US" kern="0" dirty="0">
                <a:solidFill>
                  <a:srgbClr val="000000"/>
                </a:solidFill>
                <a:latin typeface="Times New Roman"/>
                <a:ea typeface="ＭＳ Ｐゴシック"/>
              </a:rPr>
              <a:t>協力：高等</a:t>
            </a:r>
            <a:r>
              <a:rPr lang="ja-JP" altLang="en-US" kern="0" dirty="0" smtClean="0">
                <a:solidFill>
                  <a:srgbClr val="000000"/>
                </a:solidFill>
                <a:latin typeface="Times New Roman"/>
                <a:ea typeface="ＭＳ Ｐゴシック"/>
              </a:rPr>
              <a:t>教育研究開発推進</a:t>
            </a:r>
            <a:r>
              <a:rPr lang="ja-JP" altLang="en-US" kern="0" dirty="0">
                <a:solidFill>
                  <a:srgbClr val="000000"/>
                </a:solidFill>
                <a:latin typeface="Times New Roman"/>
                <a:ea typeface="ＭＳ Ｐゴシック"/>
              </a:rPr>
              <a:t>センター，京大オリジナル</a:t>
            </a:r>
            <a:r>
              <a:rPr lang="en-US" altLang="ja-JP" kern="0" dirty="0">
                <a:solidFill>
                  <a:srgbClr val="000000"/>
                </a:solidFill>
                <a:latin typeface="Times New Roman"/>
                <a:ea typeface="ＭＳ Ｐゴシック"/>
              </a:rPr>
              <a:t>(</a:t>
            </a:r>
            <a:r>
              <a:rPr lang="ja-JP" altLang="en-US" kern="0" dirty="0">
                <a:solidFill>
                  <a:srgbClr val="000000"/>
                </a:solidFill>
                <a:latin typeface="Times New Roman"/>
                <a:ea typeface="ＭＳ Ｐゴシック"/>
              </a:rPr>
              <a:t>株</a:t>
            </a:r>
            <a:r>
              <a:rPr lang="en-US" altLang="ja-JP" kern="0" dirty="0">
                <a:solidFill>
                  <a:srgbClr val="000000"/>
                </a:solidFill>
                <a:latin typeface="Times New Roman"/>
                <a:ea typeface="ＭＳ Ｐゴシック"/>
              </a:rPr>
              <a:t>)</a:t>
            </a:r>
          </a:p>
          <a:p>
            <a:pPr lvl="0">
              <a:buClr>
                <a:srgbClr val="3333CC"/>
              </a:buClr>
              <a:buSzPct val="60000"/>
              <a:buFont typeface="Wingdings" pitchFamily="2" charset="2"/>
              <a:buChar char="n"/>
            </a:pPr>
            <a:r>
              <a:rPr lang="en-US" altLang="ja-JP" kern="0" dirty="0">
                <a:solidFill>
                  <a:srgbClr val="000000"/>
                </a:solidFill>
                <a:latin typeface="Times New Roman"/>
                <a:ea typeface="ＭＳ Ｐゴシック"/>
              </a:rPr>
              <a:t>MOOC(e-learning)</a:t>
            </a:r>
          </a:p>
          <a:p>
            <a:pPr lvl="0">
              <a:buClr>
                <a:srgbClr val="3333CC"/>
              </a:buClr>
              <a:buSzPct val="60000"/>
              <a:buFont typeface="Wingdings" pitchFamily="2" charset="2"/>
              <a:buChar char="n"/>
            </a:pPr>
            <a:r>
              <a:rPr kumimoji="0" lang="ja-JP" altLang="en-US" kern="0" dirty="0">
                <a:solidFill>
                  <a:srgbClr val="000000"/>
                </a:solidFill>
                <a:latin typeface="Times New Roman"/>
                <a:ea typeface="ＭＳ Ｐゴシック"/>
              </a:rPr>
              <a:t>プログラミング自習</a:t>
            </a:r>
            <a:r>
              <a:rPr kumimoji="0" lang="ja-JP" altLang="en-US" kern="0" dirty="0" smtClean="0">
                <a:solidFill>
                  <a:srgbClr val="000000"/>
                </a:solidFill>
                <a:latin typeface="Times New Roman"/>
                <a:ea typeface="ＭＳ Ｐゴシック"/>
              </a:rPr>
              <a:t>キット</a:t>
            </a:r>
            <a:endParaRPr kumimoji="0" lang="en-US" altLang="ja-JP" kern="0" dirty="0" smtClean="0">
              <a:solidFill>
                <a:srgbClr val="000000"/>
              </a:solidFill>
              <a:latin typeface="Times New Roman"/>
              <a:ea typeface="ＭＳ Ｐゴシック"/>
            </a:endParaRPr>
          </a:p>
          <a:p>
            <a:pPr lvl="0">
              <a:buClr>
                <a:srgbClr val="3333CC"/>
              </a:buClr>
              <a:buSzPct val="60000"/>
              <a:buFont typeface="Wingdings" pitchFamily="2" charset="2"/>
              <a:buChar char="n"/>
            </a:pPr>
            <a:r>
              <a:rPr kumimoji="0" lang="ja-JP" altLang="en-US" kern="0" dirty="0" smtClean="0">
                <a:solidFill>
                  <a:srgbClr val="000000"/>
                </a:solidFill>
                <a:latin typeface="Times New Roman"/>
                <a:ea typeface="ＭＳ Ｐゴシック"/>
              </a:rPr>
              <a:t>データサイエンス入門講座</a:t>
            </a:r>
            <a:endParaRPr kumimoji="0" lang="en-US" altLang="ja-JP" kern="0" dirty="0" smtClean="0">
              <a:solidFill>
                <a:srgbClr val="000000"/>
              </a:solidFill>
              <a:latin typeface="Times New Roman"/>
              <a:ea typeface="ＭＳ Ｐゴシック"/>
            </a:endParaRPr>
          </a:p>
          <a:p>
            <a:pPr lvl="0">
              <a:buClr>
                <a:srgbClr val="3333CC"/>
              </a:buClr>
              <a:buSzPct val="60000"/>
              <a:buFont typeface="Wingdings" pitchFamily="2" charset="2"/>
              <a:buChar char="n"/>
            </a:pPr>
            <a:r>
              <a:rPr kumimoji="0" lang="ja-JP" altLang="en-US" kern="0" dirty="0" smtClean="0">
                <a:solidFill>
                  <a:srgbClr val="000000"/>
                </a:solidFill>
                <a:latin typeface="Times New Roman"/>
                <a:ea typeface="ＭＳ Ｐゴシック"/>
              </a:rPr>
              <a:t>データサイエンス・スクール</a:t>
            </a:r>
            <a:endParaRPr kumimoji="0" lang="en-US" altLang="ja-JP" kern="0" dirty="0" smtClean="0">
              <a:solidFill>
                <a:srgbClr val="000000"/>
              </a:solidFill>
              <a:latin typeface="Times New Roman"/>
              <a:ea typeface="ＭＳ Ｐゴシック"/>
            </a:endParaRPr>
          </a:p>
          <a:p>
            <a:pPr lvl="0">
              <a:buClr>
                <a:srgbClr val="3333CC"/>
              </a:buClr>
              <a:buSzPct val="60000"/>
              <a:buFont typeface="Wingdings" pitchFamily="2" charset="2"/>
              <a:buChar char="n"/>
            </a:pPr>
            <a:endParaRPr kumimoji="0" lang="en-US" altLang="ja-JP" kern="0" dirty="0">
              <a:solidFill>
                <a:srgbClr val="000000"/>
              </a:solidFill>
              <a:latin typeface="Times New Roman"/>
              <a:ea typeface="ＭＳ Ｐゴシック"/>
            </a:endParaRPr>
          </a:p>
          <a:p>
            <a:pPr marL="0" indent="0">
              <a:buFontTx/>
              <a:buNone/>
              <a:defRPr/>
            </a:pPr>
            <a:endParaRPr lang="ja-JP" altLang="en-US" kern="0" dirty="0">
              <a:solidFill>
                <a:srgbClr val="000000"/>
              </a:solidFill>
            </a:endParaRPr>
          </a:p>
        </p:txBody>
      </p:sp>
      <p:sp>
        <p:nvSpPr>
          <p:cNvPr id="7" name="下矢印 6"/>
          <p:cNvSpPr/>
          <p:nvPr/>
        </p:nvSpPr>
        <p:spPr>
          <a:xfrm>
            <a:off x="4010085" y="2549287"/>
            <a:ext cx="862238" cy="420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Tree>
    <p:extLst>
      <p:ext uri="{BB962C8B-B14F-4D97-AF65-F5344CB8AC3E}">
        <p14:creationId xmlns:p14="http://schemas.microsoft.com/office/powerpoint/2010/main" val="4238890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9602" y="53296"/>
            <a:ext cx="7793038" cy="693738"/>
          </a:xfrm>
        </p:spPr>
        <p:txBody>
          <a:bodyPr/>
          <a:lstStyle/>
          <a:p>
            <a:pPr algn="ctr"/>
            <a:r>
              <a:rPr kumimoji="1" lang="en-US" altLang="ja-JP" dirty="0" smtClean="0"/>
              <a:t>MOOC</a:t>
            </a:r>
            <a:r>
              <a:rPr kumimoji="1" lang="ja-JP" altLang="en-US" dirty="0" smtClean="0"/>
              <a:t> 「統計の入門」</a:t>
            </a:r>
            <a:endParaRPr kumimoji="1" lang="ja-JP" altLang="en-US" dirty="0"/>
          </a:p>
        </p:txBody>
      </p:sp>
      <p:sp>
        <p:nvSpPr>
          <p:cNvPr id="4" name="コンテンツ プレースホルダー 2"/>
          <p:cNvSpPr txBox="1">
            <a:spLocks/>
          </p:cNvSpPr>
          <p:nvPr/>
        </p:nvSpPr>
        <p:spPr bwMode="auto">
          <a:xfrm>
            <a:off x="1291321" y="692521"/>
            <a:ext cx="5828148" cy="8152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baseline="0">
                <a:solidFill>
                  <a:schemeClr val="tx1"/>
                </a:solidFill>
                <a:latin typeface="Times New Roman" panose="02020603050405020304" pitchFamily="18" charset="0"/>
                <a:ea typeface="HGP明朝E" panose="02020900000000000000" pitchFamily="18" charset="-128"/>
                <a:cs typeface="+mn-cs"/>
              </a:defRPr>
            </a:lvl1pPr>
            <a:lvl2pPr marL="742950" indent="-285750" algn="l" rtl="0" eaLnBrk="0" fontAlgn="base" hangingPunct="0">
              <a:spcBef>
                <a:spcPct val="20000"/>
              </a:spcBef>
              <a:spcAft>
                <a:spcPct val="0"/>
              </a:spcAft>
              <a:buChar char="–"/>
              <a:defRPr kumimoji="1" sz="2400" baseline="0">
                <a:solidFill>
                  <a:schemeClr val="tx1"/>
                </a:solidFill>
                <a:latin typeface="Times New Roman" panose="02020603050405020304" pitchFamily="18" charset="0"/>
                <a:ea typeface="HGP明朝E" panose="02020900000000000000" pitchFamily="18" charset="-128"/>
              </a:defRPr>
            </a:lvl2pPr>
            <a:lvl3pPr marL="1143000" indent="-228600" algn="l" rtl="0" eaLnBrk="0" fontAlgn="base" hangingPunct="0">
              <a:spcBef>
                <a:spcPct val="20000"/>
              </a:spcBef>
              <a:spcAft>
                <a:spcPct val="0"/>
              </a:spcAft>
              <a:buChar char="•"/>
              <a:defRPr kumimoji="1" sz="2000" baseline="0">
                <a:solidFill>
                  <a:schemeClr val="tx1"/>
                </a:solidFill>
                <a:latin typeface="Times New Roman" panose="02020603050405020304" pitchFamily="18" charset="0"/>
                <a:ea typeface="HGP明朝E" panose="02020900000000000000" pitchFamily="18" charset="-128"/>
              </a:defRPr>
            </a:lvl3pPr>
            <a:lvl4pPr marL="1600200" indent="-228600" algn="l" rtl="0" eaLnBrk="0" fontAlgn="base" hangingPunct="0">
              <a:spcBef>
                <a:spcPct val="20000"/>
              </a:spcBef>
              <a:spcAft>
                <a:spcPct val="0"/>
              </a:spcAft>
              <a:buChar char="–"/>
              <a:defRPr kumimoji="1" sz="1800" baseline="0">
                <a:solidFill>
                  <a:schemeClr val="tx1"/>
                </a:solidFill>
                <a:latin typeface="Times New Roman" panose="02020603050405020304" pitchFamily="18" charset="0"/>
                <a:ea typeface="HGP明朝E" panose="02020900000000000000" pitchFamily="18" charset="-128"/>
              </a:defRPr>
            </a:lvl4pPr>
            <a:lvl5pPr marL="2057400" indent="-228600" algn="l" rtl="0" eaLnBrk="0" fontAlgn="base" hangingPunct="0">
              <a:spcBef>
                <a:spcPct val="20000"/>
              </a:spcBef>
              <a:spcAft>
                <a:spcPct val="0"/>
              </a:spcAft>
              <a:buChar char="»"/>
              <a:defRPr kumimoji="1" sz="1800" baseline="0">
                <a:solidFill>
                  <a:schemeClr val="tx1"/>
                </a:solidFill>
                <a:latin typeface="Times New Roman" panose="02020603050405020304" pitchFamily="18" charset="0"/>
                <a:ea typeface="HGP明朝E" panose="02020900000000000000" pitchFamily="18"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2400" dirty="0"/>
              <a:t>学内</a:t>
            </a:r>
            <a:r>
              <a:rPr lang="en-US" altLang="ja-JP" sz="2400" dirty="0" smtClean="0"/>
              <a:t>e-learning</a:t>
            </a:r>
            <a:r>
              <a:rPr lang="ja-JP" altLang="en-US" sz="2400" dirty="0"/>
              <a:t>プラットホーム </a:t>
            </a:r>
            <a:r>
              <a:rPr lang="en-US" altLang="ja-JP" sz="2400" dirty="0" err="1">
                <a:solidFill>
                  <a:srgbClr val="FF0000"/>
                </a:solidFill>
              </a:rPr>
              <a:t>KoALA</a:t>
            </a:r>
            <a:r>
              <a:rPr lang="ja-JP" altLang="en-US" sz="2400" dirty="0"/>
              <a:t>で</a:t>
            </a:r>
            <a:r>
              <a:rPr lang="ja-JP" altLang="en-US" sz="2400" dirty="0" smtClean="0"/>
              <a:t>公開</a:t>
            </a:r>
            <a:endParaRPr lang="en-US" altLang="ja-JP" sz="2400" dirty="0" smtClean="0"/>
          </a:p>
          <a:p>
            <a:pPr marL="0" indent="0">
              <a:buNone/>
            </a:pPr>
            <a:r>
              <a:rPr lang="ja-JP" altLang="en-US" sz="2400" dirty="0" smtClean="0"/>
              <a:t>協力：高等教育研究開発推進センター</a:t>
            </a:r>
            <a:endParaRPr lang="en-US" altLang="ja-JP" sz="2400" dirty="0"/>
          </a:p>
        </p:txBody>
      </p:sp>
      <p:pic>
        <p:nvPicPr>
          <p:cNvPr id="5" name="図 4">
            <a:extLst>
              <a:ext uri="{FF2B5EF4-FFF2-40B4-BE49-F238E27FC236}">
                <a16:creationId xmlns="" xmlns:a16="http://schemas.microsoft.com/office/drawing/2014/main" id="{11C59E12-ABF3-4343-8EF3-64553A0B37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4744" y="4439642"/>
            <a:ext cx="3691346" cy="23070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図 5">
            <a:extLst>
              <a:ext uri="{FF2B5EF4-FFF2-40B4-BE49-F238E27FC236}">
                <a16:creationId xmlns="" xmlns:a16="http://schemas.microsoft.com/office/drawing/2014/main" id="{20C2D126-2230-4D96-8221-B815739A5F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213" y="4512127"/>
            <a:ext cx="3497564" cy="21859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図 6"/>
          <p:cNvPicPr>
            <a:picLocks noChangeAspect="1"/>
          </p:cNvPicPr>
          <p:nvPr/>
        </p:nvPicPr>
        <p:blipFill>
          <a:blip r:embed="rId5"/>
          <a:stretch>
            <a:fillRect/>
          </a:stretch>
        </p:blipFill>
        <p:spPr>
          <a:xfrm>
            <a:off x="974182" y="2007622"/>
            <a:ext cx="2595870" cy="2353197"/>
          </a:xfrm>
          <a:prstGeom prst="rect">
            <a:avLst/>
          </a:prstGeom>
        </p:spPr>
      </p:pic>
      <p:sp>
        <p:nvSpPr>
          <p:cNvPr id="8" name="テキスト ボックス 7">
            <a:extLst>
              <a:ext uri="{FF2B5EF4-FFF2-40B4-BE49-F238E27FC236}">
                <a16:creationId xmlns="" xmlns:a16="http://schemas.microsoft.com/office/drawing/2014/main" id="{E1029CB3-24BB-1F4C-B51A-9D9CA4B40F3C}"/>
              </a:ext>
            </a:extLst>
          </p:cNvPr>
          <p:cNvSpPr txBox="1"/>
          <p:nvPr/>
        </p:nvSpPr>
        <p:spPr>
          <a:xfrm>
            <a:off x="2353339" y="1590841"/>
            <a:ext cx="3844876" cy="400110"/>
          </a:xfrm>
          <a:prstGeom prst="rect">
            <a:avLst/>
          </a:prstGeom>
          <a:solidFill>
            <a:schemeClr val="accent3"/>
          </a:solidFill>
          <a:ln w="28575">
            <a:solidFill>
              <a:srgbClr val="FF0000"/>
            </a:solidFill>
          </a:ln>
        </p:spPr>
        <p:txBody>
          <a:bodyPr wrap="square" rtlCol="0">
            <a:spAutoFit/>
          </a:bodyPr>
          <a:lstStyle/>
          <a:p>
            <a:pPr lvl="0"/>
            <a:r>
              <a:rPr lang="en-US" altLang="ja-JP" sz="2000" dirty="0">
                <a:solidFill>
                  <a:srgbClr val="FF0000"/>
                </a:solidFill>
              </a:rPr>
              <a:t>https://koala.highedu.kyoto-u.ac.jp/</a:t>
            </a:r>
            <a:endParaRPr kumimoji="1" lang="en-US" altLang="ja-JP" sz="2000" b="0"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9" name="コンテンツ プレースホルダー 2"/>
          <p:cNvSpPr>
            <a:spLocks noGrp="1"/>
          </p:cNvSpPr>
          <p:nvPr>
            <p:ph idx="1"/>
          </p:nvPr>
        </p:nvSpPr>
        <p:spPr>
          <a:xfrm>
            <a:off x="4169810" y="2147892"/>
            <a:ext cx="4371076" cy="1843285"/>
          </a:xfrm>
          <a:ln w="28575"/>
        </p:spPr>
        <p:txBody>
          <a:bodyPr/>
          <a:lstStyle/>
          <a:p>
            <a:r>
              <a:rPr kumimoji="1" lang="ja-JP" altLang="en-US" sz="2600" dirty="0" smtClean="0"/>
              <a:t>全学共通科目「統計入門」の要点を習得できます</a:t>
            </a:r>
            <a:endParaRPr kumimoji="1" lang="en-US" altLang="ja-JP" sz="2600" dirty="0" smtClean="0"/>
          </a:p>
          <a:p>
            <a:r>
              <a:rPr kumimoji="1" lang="ja-JP" altLang="en-US" sz="2600" dirty="0"/>
              <a:t>「統計入門</a:t>
            </a:r>
            <a:r>
              <a:rPr kumimoji="1" lang="ja-JP" altLang="en-US" sz="2600" dirty="0" smtClean="0"/>
              <a:t>」の予習に利用することもできます</a:t>
            </a:r>
            <a:endParaRPr kumimoji="1" lang="en-US" altLang="ja-JP" sz="2600" dirty="0" smtClean="0"/>
          </a:p>
        </p:txBody>
      </p:sp>
      <p:sp>
        <p:nvSpPr>
          <p:cNvPr id="10" name="正方形/長方形 9"/>
          <p:cNvSpPr/>
          <p:nvPr/>
        </p:nvSpPr>
        <p:spPr bwMode="auto">
          <a:xfrm>
            <a:off x="4036975" y="2147892"/>
            <a:ext cx="4748497" cy="1962193"/>
          </a:xfrm>
          <a:prstGeom prst="rect">
            <a:avLst/>
          </a:prstGeom>
          <a:noFill/>
          <a:ln w="2857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11" name="角丸四角形 2">
            <a:extLst>
              <a:ext uri="{FF2B5EF4-FFF2-40B4-BE49-F238E27FC236}">
                <a16:creationId xmlns="" xmlns:a16="http://schemas.microsoft.com/office/drawing/2014/main" id="{8B94558D-A420-4DE3-B993-388603877CCB}"/>
              </a:ext>
            </a:extLst>
          </p:cNvPr>
          <p:cNvSpPr/>
          <p:nvPr/>
        </p:nvSpPr>
        <p:spPr>
          <a:xfrm>
            <a:off x="4036975" y="2074005"/>
            <a:ext cx="4615665" cy="2036079"/>
          </a:xfrm>
          <a:prstGeom prst="roundRect">
            <a:avLst>
              <a:gd name="adj" fmla="val 4415"/>
            </a:avLst>
          </a:prstGeom>
          <a:noFill/>
          <a:ln w="25400" cap="flat">
            <a:solidFill>
              <a:srgbClr val="5B9BD5"/>
            </a:solidFill>
            <a:prstDash val="solid"/>
            <a:round/>
          </a:ln>
          <a:effectLst/>
          <a:sp3d/>
        </p:spPr>
        <p:txBody>
          <a:bodyPr rot="0" spcFirstLastPara="1" vertOverflow="overflow" horzOverflow="overflow" vert="horz" wrap="square" lIns="45718" tIns="45718" rIns="45718" bIns="45718" numCol="1" spcCol="38100" rtlCol="0" anchor="ctr">
            <a:noAutofit/>
          </a:bodyPr>
          <a:lstStyle/>
          <a:p>
            <a:pPr marL="0" marR="0" lvl="0" indent="0" algn="l" defTabSz="1075252" rtl="0" eaLnBrk="1" fontAlgn="auto" latinLnBrk="0" hangingPunct="1">
              <a:lnSpc>
                <a:spcPct val="100000"/>
              </a:lnSpc>
              <a:spcBef>
                <a:spcPts val="0"/>
              </a:spcBef>
              <a:spcAft>
                <a:spcPts val="0"/>
              </a:spcAft>
              <a:buClrTx/>
              <a:buSzTx/>
              <a:buFontTx/>
              <a:buNone/>
              <a:tabLst/>
              <a:defRPr/>
            </a:pPr>
            <a:endParaRPr kumimoji="0" lang="ja-JP" altLang="en-US" sz="2100" b="0" i="0" u="none" strike="noStrike" kern="0" cap="none" spc="0" normalizeH="0" baseline="0" noProof="0">
              <a:ln>
                <a:noFill/>
              </a:ln>
              <a:solidFill>
                <a:srgbClr val="000000"/>
              </a:solidFill>
              <a:effectLst/>
              <a:uLnTx/>
              <a:uFillTx/>
              <a:latin typeface="Calibri"/>
              <a:ea typeface="ＭＳ Ｐゴシック"/>
              <a:cs typeface="Calibri"/>
              <a:sym typeface="Calibri"/>
            </a:endParaRPr>
          </a:p>
        </p:txBody>
      </p:sp>
    </p:spTree>
    <p:extLst>
      <p:ext uri="{BB962C8B-B14F-4D97-AF65-F5344CB8AC3E}">
        <p14:creationId xmlns:p14="http://schemas.microsoft.com/office/powerpoint/2010/main" val="553116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1525" y="121595"/>
            <a:ext cx="7793038" cy="693738"/>
          </a:xfrm>
        </p:spPr>
        <p:txBody>
          <a:bodyPr/>
          <a:lstStyle/>
          <a:p>
            <a:pPr algn="ctr"/>
            <a:r>
              <a:rPr kumimoji="1" lang="en-US" altLang="ja-JP" dirty="0" smtClean="0"/>
              <a:t>Python</a:t>
            </a:r>
            <a:r>
              <a:rPr kumimoji="1" lang="ja-JP" altLang="en-US" dirty="0" smtClean="0"/>
              <a:t>プログラミング自習キット</a:t>
            </a:r>
            <a:endParaRPr kumimoji="1" lang="ja-JP" altLang="en-US" dirty="0"/>
          </a:p>
        </p:txBody>
      </p:sp>
      <p:sp>
        <p:nvSpPr>
          <p:cNvPr id="3" name="コンテンツ プレースホルダー 2"/>
          <p:cNvSpPr>
            <a:spLocks noGrp="1"/>
          </p:cNvSpPr>
          <p:nvPr>
            <p:ph idx="1"/>
          </p:nvPr>
        </p:nvSpPr>
        <p:spPr>
          <a:xfrm>
            <a:off x="200211" y="1253592"/>
            <a:ext cx="8593593" cy="2073268"/>
          </a:xfrm>
        </p:spPr>
        <p:txBody>
          <a:bodyPr/>
          <a:lstStyle/>
          <a:p>
            <a:pPr>
              <a:spcBef>
                <a:spcPts val="0"/>
              </a:spcBef>
            </a:pPr>
            <a:r>
              <a:rPr kumimoji="1" lang="ja-JP" altLang="en-US" sz="2600" dirty="0" smtClean="0"/>
              <a:t>データ科学で注目されている</a:t>
            </a:r>
            <a:r>
              <a:rPr kumimoji="1" lang="ja-JP" altLang="en-US" sz="2600" dirty="0" smtClean="0">
                <a:solidFill>
                  <a:srgbClr val="FF0000"/>
                </a:solidFill>
              </a:rPr>
              <a:t>プログラミング言語</a:t>
            </a:r>
            <a:r>
              <a:rPr kumimoji="1" lang="en-US" altLang="ja-JP" sz="2600" dirty="0" smtClean="0">
                <a:solidFill>
                  <a:srgbClr val="FF0000"/>
                </a:solidFill>
              </a:rPr>
              <a:t>Python</a:t>
            </a:r>
            <a:r>
              <a:rPr kumimoji="1" lang="ja-JP" altLang="en-US" sz="2600" dirty="0" smtClean="0"/>
              <a:t>の初歩を習得するためのキットです</a:t>
            </a:r>
            <a:endParaRPr kumimoji="1" lang="en-US" altLang="ja-JP" sz="2600" dirty="0" smtClean="0"/>
          </a:p>
          <a:p>
            <a:pPr>
              <a:spcBef>
                <a:spcPts val="0"/>
              </a:spcBef>
            </a:pPr>
            <a:r>
              <a:rPr kumimoji="1" lang="en-US" altLang="ja-JP" sz="2600" dirty="0" smtClean="0">
                <a:solidFill>
                  <a:srgbClr val="0070C0"/>
                </a:solidFill>
              </a:rPr>
              <a:t>Internet</a:t>
            </a:r>
            <a:r>
              <a:rPr kumimoji="1" lang="ja-JP" altLang="en-US" sz="2600" dirty="0" smtClean="0">
                <a:solidFill>
                  <a:srgbClr val="0070C0"/>
                </a:solidFill>
              </a:rPr>
              <a:t>環境</a:t>
            </a:r>
            <a:r>
              <a:rPr kumimoji="1" lang="ja-JP" altLang="en-US" sz="2600" dirty="0">
                <a:solidFill>
                  <a:srgbClr val="0070C0"/>
                </a:solidFill>
              </a:rPr>
              <a:t>と</a:t>
            </a:r>
            <a:r>
              <a:rPr kumimoji="1" lang="en-US" altLang="ja-JP" sz="2600" dirty="0" smtClean="0">
                <a:solidFill>
                  <a:srgbClr val="0070C0"/>
                </a:solidFill>
              </a:rPr>
              <a:t>Web</a:t>
            </a:r>
            <a:r>
              <a:rPr kumimoji="1" lang="ja-JP" altLang="en-US" sz="2600" dirty="0" smtClean="0">
                <a:solidFill>
                  <a:srgbClr val="0070C0"/>
                </a:solidFill>
              </a:rPr>
              <a:t>ブラウザだけ</a:t>
            </a:r>
            <a:r>
              <a:rPr kumimoji="1" lang="ja-JP" altLang="en-US" sz="2600" dirty="0" smtClean="0"/>
              <a:t>用いて学習できます．</a:t>
            </a:r>
            <a:endParaRPr kumimoji="1" lang="en-US" altLang="ja-JP" sz="2600" dirty="0" smtClean="0"/>
          </a:p>
          <a:p>
            <a:pPr lvl="1">
              <a:spcBef>
                <a:spcPts val="0"/>
              </a:spcBef>
            </a:pPr>
            <a:r>
              <a:rPr kumimoji="1" lang="en-US" altLang="ja-JP" sz="2200" dirty="0" smtClean="0"/>
              <a:t>Google</a:t>
            </a:r>
            <a:r>
              <a:rPr kumimoji="1" lang="ja-JP" altLang="en-US" sz="2200" dirty="0"/>
              <a:t>社</a:t>
            </a:r>
            <a:r>
              <a:rPr kumimoji="1" lang="ja-JP" altLang="en-US" sz="2200" dirty="0" smtClean="0"/>
              <a:t>が提供するプログラミング環境</a:t>
            </a:r>
            <a:r>
              <a:rPr kumimoji="1" lang="en-US" altLang="ja-JP" sz="2200" dirty="0"/>
              <a:t>Google </a:t>
            </a:r>
            <a:r>
              <a:rPr kumimoji="1" lang="en-US" altLang="ja-JP" sz="2200" dirty="0" err="1"/>
              <a:t>Colaboratory</a:t>
            </a:r>
            <a:r>
              <a:rPr kumimoji="1" lang="ja-JP" altLang="en-US" sz="2200" dirty="0" smtClean="0"/>
              <a:t>を利用しますので，</a:t>
            </a:r>
            <a:r>
              <a:rPr kumimoji="1" lang="en-US" altLang="ja-JP" sz="2200" dirty="0" smtClean="0"/>
              <a:t>Google</a:t>
            </a:r>
            <a:r>
              <a:rPr kumimoji="1" lang="ja-JP" altLang="en-US" sz="2200" dirty="0" smtClean="0"/>
              <a:t>の個人アカウントが必要です</a:t>
            </a:r>
            <a:endParaRPr kumimoji="1" lang="ja-JP" altLang="en-US" sz="2200" dirty="0"/>
          </a:p>
        </p:txBody>
      </p:sp>
      <p:sp>
        <p:nvSpPr>
          <p:cNvPr id="4" name="角丸四角形 2">
            <a:extLst>
              <a:ext uri="{FF2B5EF4-FFF2-40B4-BE49-F238E27FC236}">
                <a16:creationId xmlns="" xmlns:a16="http://schemas.microsoft.com/office/drawing/2014/main" id="{8B94558D-A420-4DE3-B993-388603877CCB}"/>
              </a:ext>
            </a:extLst>
          </p:cNvPr>
          <p:cNvSpPr/>
          <p:nvPr/>
        </p:nvSpPr>
        <p:spPr>
          <a:xfrm>
            <a:off x="200210" y="1253592"/>
            <a:ext cx="8768691" cy="1966263"/>
          </a:xfrm>
          <a:prstGeom prst="roundRect">
            <a:avLst>
              <a:gd name="adj" fmla="val 4415"/>
            </a:avLst>
          </a:prstGeom>
          <a:noFill/>
          <a:ln w="25400" cap="flat">
            <a:solidFill>
              <a:srgbClr val="5B9BD5"/>
            </a:solidFill>
            <a:prstDash val="solid"/>
            <a:round/>
          </a:ln>
          <a:effectLst/>
          <a:sp3d/>
        </p:spPr>
        <p:txBody>
          <a:bodyPr rot="0" spcFirstLastPara="1" vertOverflow="overflow" horzOverflow="overflow" vert="horz" wrap="square" lIns="45718" tIns="45718" rIns="45718" bIns="45718" numCol="1" spcCol="38100" rtlCol="0" anchor="ctr">
            <a:noAutofit/>
          </a:bodyPr>
          <a:lstStyle/>
          <a:p>
            <a:pPr marL="0" marR="0" lvl="0" indent="0" algn="l" defTabSz="1075252" rtl="0" eaLnBrk="1" fontAlgn="auto" latinLnBrk="0" hangingPunct="1">
              <a:lnSpc>
                <a:spcPct val="100000"/>
              </a:lnSpc>
              <a:spcBef>
                <a:spcPts val="0"/>
              </a:spcBef>
              <a:spcAft>
                <a:spcPts val="0"/>
              </a:spcAft>
              <a:buClrTx/>
              <a:buSzTx/>
              <a:buFontTx/>
              <a:buNone/>
              <a:tabLst/>
              <a:defRPr/>
            </a:pPr>
            <a:endParaRPr kumimoji="0" lang="ja-JP" altLang="en-US" sz="2100" b="0" i="0" u="none" strike="noStrike" kern="0" cap="none" spc="0" normalizeH="0" baseline="0" noProof="0">
              <a:ln>
                <a:noFill/>
              </a:ln>
              <a:solidFill>
                <a:srgbClr val="000000"/>
              </a:solidFill>
              <a:effectLst/>
              <a:uLnTx/>
              <a:uFillTx/>
              <a:latin typeface="Calibri"/>
              <a:ea typeface="ＭＳ Ｐゴシック"/>
              <a:cs typeface="Calibri"/>
              <a:sym typeface="Calibri"/>
            </a:endParaRPr>
          </a:p>
        </p:txBody>
      </p:sp>
      <p:sp>
        <p:nvSpPr>
          <p:cNvPr id="5" name="テキスト ボックス 4">
            <a:extLst>
              <a:ext uri="{FF2B5EF4-FFF2-40B4-BE49-F238E27FC236}">
                <a16:creationId xmlns="" xmlns:a16="http://schemas.microsoft.com/office/drawing/2014/main" id="{E1029CB3-24BB-1F4C-B51A-9D9CA4B40F3C}"/>
              </a:ext>
            </a:extLst>
          </p:cNvPr>
          <p:cNvSpPr txBox="1"/>
          <p:nvPr/>
        </p:nvSpPr>
        <p:spPr>
          <a:xfrm>
            <a:off x="2049985" y="815333"/>
            <a:ext cx="5236118" cy="400110"/>
          </a:xfrm>
          <a:prstGeom prst="rect">
            <a:avLst/>
          </a:prstGeom>
          <a:solidFill>
            <a:schemeClr val="accent3"/>
          </a:solidFill>
          <a:ln w="28575">
            <a:solidFill>
              <a:srgbClr val="FF0000"/>
            </a:solidFill>
          </a:ln>
        </p:spPr>
        <p:txBody>
          <a:bodyPr wrap="square" rtlCol="0">
            <a:spAutoFit/>
          </a:bodyPr>
          <a:lstStyle/>
          <a:p>
            <a:pPr lvl="0"/>
            <a:r>
              <a:rPr lang="en-US" altLang="ja-JP" sz="2000" dirty="0">
                <a:solidFill>
                  <a:srgbClr val="FF0000"/>
                </a:solidFill>
              </a:rPr>
              <a:t>https://kubar.rd.iimc.kyoto-u.ac.jp/intro_python/</a:t>
            </a:r>
            <a:endParaRPr kumimoji="1" lang="en-US" altLang="ja-JP" sz="2000" b="0"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pic>
        <p:nvPicPr>
          <p:cNvPr id="6" name="図 5"/>
          <p:cNvPicPr>
            <a:picLocks noChangeAspect="1"/>
          </p:cNvPicPr>
          <p:nvPr/>
        </p:nvPicPr>
        <p:blipFill>
          <a:blip r:embed="rId3"/>
          <a:stretch>
            <a:fillRect/>
          </a:stretch>
        </p:blipFill>
        <p:spPr>
          <a:xfrm>
            <a:off x="1485232" y="3326584"/>
            <a:ext cx="5800871" cy="3414409"/>
          </a:xfrm>
          <a:prstGeom prst="rect">
            <a:avLst/>
          </a:prstGeom>
          <a:ln w="22225">
            <a:solidFill>
              <a:schemeClr val="tx1"/>
            </a:solidFill>
          </a:ln>
        </p:spPr>
      </p:pic>
    </p:spTree>
    <p:extLst>
      <p:ext uri="{BB962C8B-B14F-4D97-AF65-F5344CB8AC3E}">
        <p14:creationId xmlns:p14="http://schemas.microsoft.com/office/powerpoint/2010/main" val="313902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 xmlns:a16="http://schemas.microsoft.com/office/drawing/2014/main" id="{188968B4-EA25-8D4E-A215-E9B0418494C9}"/>
              </a:ext>
            </a:extLst>
          </p:cNvPr>
          <p:cNvPicPr>
            <a:picLocks noChangeAspect="1"/>
          </p:cNvPicPr>
          <p:nvPr/>
        </p:nvPicPr>
        <p:blipFill>
          <a:blip r:embed="rId3"/>
          <a:stretch>
            <a:fillRect/>
          </a:stretch>
        </p:blipFill>
        <p:spPr>
          <a:xfrm>
            <a:off x="0" y="-1"/>
            <a:ext cx="9167026" cy="7875639"/>
          </a:xfrm>
          <a:prstGeom prst="rect">
            <a:avLst/>
          </a:prstGeom>
        </p:spPr>
      </p:pic>
      <p:sp>
        <p:nvSpPr>
          <p:cNvPr id="4" name="スライド番号プレースホルダー 3"/>
          <p:cNvSpPr>
            <a:spLocks noGrp="1"/>
          </p:cNvSpPr>
          <p:nvPr>
            <p:ph type="sldNum" sz="quarter" idx="4294967295"/>
          </p:nvPr>
        </p:nvSpPr>
        <p:spPr>
          <a:xfrm>
            <a:off x="6858000" y="6248400"/>
            <a:ext cx="19050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FF76E-D0F1-4765-90E4-49379A5FB887}" type="slidenum">
              <a:rPr kumimoji="1" lang="en-US" sz="1400" b="0" i="0" u="none" strike="noStrike" kern="1200" cap="none" spc="0" normalizeH="0" baseline="0" noProof="0" smtClean="0">
                <a:ln>
                  <a:noFill/>
                </a:ln>
                <a:solidFill>
                  <a:srgbClr val="1C1C1C"/>
                </a:solidFill>
                <a:effectLst/>
                <a:uLnTx/>
                <a:uFillTx/>
                <a:latin typeface="Times New Roman"/>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en-US" sz="1400" b="0" i="0" u="none" strike="noStrike" kern="1200" cap="none" spc="0" normalizeH="0" baseline="0" noProof="0">
              <a:ln>
                <a:noFill/>
              </a:ln>
              <a:solidFill>
                <a:srgbClr val="1C1C1C"/>
              </a:solidFill>
              <a:effectLst/>
              <a:uLnTx/>
              <a:uFillTx/>
              <a:latin typeface="Times New Roman"/>
              <a:ea typeface="ＭＳ Ｐゴシック"/>
              <a:cs typeface="+mn-cs"/>
            </a:endParaRPr>
          </a:p>
        </p:txBody>
      </p:sp>
      <p:sp>
        <p:nvSpPr>
          <p:cNvPr id="5" name="タイトル 1">
            <a:extLst>
              <a:ext uri="{FF2B5EF4-FFF2-40B4-BE49-F238E27FC236}">
                <a16:creationId xmlns="" xmlns:a16="http://schemas.microsoft.com/office/drawing/2014/main" id="{521F2615-0B96-4AE8-92A7-5F41C29FD7EE}"/>
              </a:ext>
            </a:extLst>
          </p:cNvPr>
          <p:cNvSpPr>
            <a:spLocks noGrp="1"/>
          </p:cNvSpPr>
          <p:nvPr>
            <p:ph type="title"/>
          </p:nvPr>
        </p:nvSpPr>
        <p:spPr>
          <a:xfrm>
            <a:off x="1727772" y="19668"/>
            <a:ext cx="5806440" cy="467029"/>
          </a:xfrm>
          <a:solidFill>
            <a:schemeClr val="bg1"/>
          </a:solidFill>
          <a:ln w="28575">
            <a:solidFill>
              <a:srgbClr val="FF0000"/>
            </a:solidFill>
          </a:ln>
        </p:spPr>
        <p:txBody>
          <a:bodyPr/>
          <a:lstStyle/>
          <a:p>
            <a:pPr algn="ctr"/>
            <a:r>
              <a:rPr kumimoji="1" lang="ja-JP" altLang="en-US" sz="2800" dirty="0">
                <a:solidFill>
                  <a:srgbClr val="FF0000"/>
                </a:solidFill>
              </a:rPr>
              <a:t>お手元に届いていると思います</a:t>
            </a:r>
          </a:p>
        </p:txBody>
      </p:sp>
    </p:spTree>
    <p:extLst>
      <p:ext uri="{BB962C8B-B14F-4D97-AF65-F5344CB8AC3E}">
        <p14:creationId xmlns:p14="http://schemas.microsoft.com/office/powerpoint/2010/main" val="3213018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3115" y="23512"/>
            <a:ext cx="8206464" cy="693738"/>
          </a:xfrm>
        </p:spPr>
        <p:txBody>
          <a:bodyPr/>
          <a:lstStyle/>
          <a:p>
            <a:r>
              <a:rPr lang="ja-JP" altLang="en-US" sz="4000" dirty="0" smtClean="0"/>
              <a:t>データサイエンススクール</a:t>
            </a:r>
            <a:r>
              <a:rPr lang="en-US" altLang="ja-JP" sz="4000" dirty="0" smtClean="0"/>
              <a:t>(</a:t>
            </a:r>
            <a:r>
              <a:rPr lang="ja-JP" altLang="en-US" sz="4000" dirty="0" smtClean="0"/>
              <a:t>随時開催</a:t>
            </a:r>
            <a:r>
              <a:rPr lang="en-US" altLang="ja-JP" sz="4000" dirty="0" smtClean="0"/>
              <a:t>)</a:t>
            </a:r>
            <a:endParaRPr kumimoji="1" lang="ja-JP" altLang="en-US" sz="4000" dirty="0"/>
          </a:p>
        </p:txBody>
      </p:sp>
      <p:sp>
        <p:nvSpPr>
          <p:cNvPr id="4" name="コンテンツ プレースホルダー 2"/>
          <p:cNvSpPr>
            <a:spLocks noGrp="1"/>
          </p:cNvSpPr>
          <p:nvPr>
            <p:ph idx="1"/>
          </p:nvPr>
        </p:nvSpPr>
        <p:spPr>
          <a:xfrm>
            <a:off x="420115" y="1757868"/>
            <a:ext cx="4595269" cy="4185465"/>
          </a:xfrm>
        </p:spPr>
        <p:txBody>
          <a:bodyPr/>
          <a:lstStyle/>
          <a:p>
            <a:r>
              <a:rPr lang="ja-JP" altLang="en-US" sz="2400" dirty="0">
                <a:solidFill>
                  <a:schemeClr val="dk1"/>
                </a:solidFill>
              </a:rPr>
              <a:t>開講科目だけではカバーできない内容を補う</a:t>
            </a:r>
            <a:endParaRPr lang="en-US" altLang="ja-JP" sz="2400" dirty="0">
              <a:solidFill>
                <a:schemeClr val="dk1"/>
              </a:solidFill>
            </a:endParaRPr>
          </a:p>
          <a:p>
            <a:pPr lvl="1"/>
            <a:r>
              <a:rPr lang="ja-JP" altLang="en-US" sz="2400" dirty="0">
                <a:solidFill>
                  <a:srgbClr val="FF3399"/>
                </a:solidFill>
              </a:rPr>
              <a:t>実践的</a:t>
            </a:r>
            <a:r>
              <a:rPr lang="en-US" altLang="ja-JP" sz="2400" dirty="0">
                <a:solidFill>
                  <a:srgbClr val="FF3399"/>
                </a:solidFill>
              </a:rPr>
              <a:t>(</a:t>
            </a:r>
            <a:r>
              <a:rPr lang="ja-JP" altLang="en-US" sz="2400" dirty="0">
                <a:solidFill>
                  <a:srgbClr val="FF3399"/>
                </a:solidFill>
              </a:rPr>
              <a:t>演習的</a:t>
            </a:r>
            <a:r>
              <a:rPr lang="en-US" altLang="ja-JP" sz="2400" dirty="0">
                <a:solidFill>
                  <a:srgbClr val="FF3399"/>
                </a:solidFill>
              </a:rPr>
              <a:t>)</a:t>
            </a:r>
            <a:r>
              <a:rPr lang="ja-JP" altLang="en-US" sz="2400" dirty="0">
                <a:solidFill>
                  <a:schemeClr val="dk1"/>
                </a:solidFill>
              </a:rPr>
              <a:t>内容</a:t>
            </a:r>
            <a:endParaRPr lang="en-US" altLang="ja-JP" sz="2400" dirty="0">
              <a:solidFill>
                <a:schemeClr val="dk1"/>
              </a:solidFill>
            </a:endParaRPr>
          </a:p>
          <a:p>
            <a:pPr lvl="1"/>
            <a:r>
              <a:rPr lang="ja-JP" altLang="en-US" sz="2400" dirty="0">
                <a:solidFill>
                  <a:srgbClr val="FF3399"/>
                </a:solidFill>
              </a:rPr>
              <a:t>先端的</a:t>
            </a:r>
            <a:r>
              <a:rPr lang="ja-JP" altLang="en-US" sz="2400" dirty="0">
                <a:solidFill>
                  <a:schemeClr val="dk1"/>
                </a:solidFill>
              </a:rPr>
              <a:t>内容</a:t>
            </a:r>
            <a:r>
              <a:rPr lang="en-US" altLang="ja-JP" sz="2400" dirty="0" smtClean="0">
                <a:solidFill>
                  <a:schemeClr val="dk1"/>
                </a:solidFill>
              </a:rPr>
              <a:t>(</a:t>
            </a:r>
            <a:r>
              <a:rPr lang="ja-JP" altLang="en-US" sz="2400" dirty="0" smtClean="0">
                <a:solidFill>
                  <a:srgbClr val="FF3399"/>
                </a:solidFill>
              </a:rPr>
              <a:t>機械学習</a:t>
            </a:r>
            <a:r>
              <a:rPr lang="ja-JP" altLang="en-US" sz="2400" dirty="0" smtClean="0">
                <a:solidFill>
                  <a:schemeClr val="dk1"/>
                </a:solidFill>
              </a:rPr>
              <a:t>など</a:t>
            </a:r>
            <a:r>
              <a:rPr lang="en-US" altLang="ja-JP" sz="2400" dirty="0">
                <a:solidFill>
                  <a:schemeClr val="dk1"/>
                </a:solidFill>
              </a:rPr>
              <a:t>)</a:t>
            </a:r>
          </a:p>
          <a:p>
            <a:r>
              <a:rPr lang="ja-JP" altLang="en-US" sz="2400" dirty="0">
                <a:solidFill>
                  <a:srgbClr val="0070C0"/>
                </a:solidFill>
              </a:rPr>
              <a:t>春期休業，夏期休業，週末</a:t>
            </a:r>
            <a:r>
              <a:rPr lang="ja-JP" altLang="en-US" sz="2400" dirty="0">
                <a:solidFill>
                  <a:schemeClr val="dk1"/>
                </a:solidFill>
              </a:rPr>
              <a:t>などを利用</a:t>
            </a:r>
            <a:endParaRPr lang="en-US" altLang="ja-JP" sz="2400" dirty="0">
              <a:solidFill>
                <a:schemeClr val="dk1"/>
              </a:solidFill>
            </a:endParaRPr>
          </a:p>
          <a:p>
            <a:pPr lvl="1"/>
            <a:r>
              <a:rPr lang="en-US" altLang="ja-JP" sz="2400" dirty="0">
                <a:solidFill>
                  <a:schemeClr val="dk1"/>
                </a:solidFill>
              </a:rPr>
              <a:t>1</a:t>
            </a:r>
            <a:r>
              <a:rPr lang="ja-JP" altLang="en-US" sz="2400" dirty="0">
                <a:solidFill>
                  <a:schemeClr val="dk1"/>
                </a:solidFill>
              </a:rPr>
              <a:t>日～</a:t>
            </a:r>
            <a:r>
              <a:rPr lang="en-US" altLang="ja-JP" sz="2400" dirty="0">
                <a:solidFill>
                  <a:schemeClr val="dk1"/>
                </a:solidFill>
              </a:rPr>
              <a:t>4</a:t>
            </a:r>
            <a:r>
              <a:rPr lang="ja-JP" altLang="en-US" sz="2400" dirty="0">
                <a:solidFill>
                  <a:schemeClr val="dk1"/>
                </a:solidFill>
              </a:rPr>
              <a:t>日間の集中講義</a:t>
            </a:r>
            <a:endParaRPr lang="en-US" altLang="ja-JP" sz="2400" dirty="0">
              <a:solidFill>
                <a:schemeClr val="dk1"/>
              </a:solidFill>
            </a:endParaRPr>
          </a:p>
          <a:p>
            <a:r>
              <a:rPr lang="ja-JP" altLang="en-US" sz="2400" dirty="0" smtClean="0">
                <a:solidFill>
                  <a:schemeClr val="dk1"/>
                </a:solidFill>
              </a:rPr>
              <a:t>学内の研究科</a:t>
            </a:r>
            <a:r>
              <a:rPr lang="ja-JP" altLang="en-US" sz="2400" dirty="0">
                <a:solidFill>
                  <a:schemeClr val="dk1"/>
                </a:solidFill>
              </a:rPr>
              <a:t>・研究所・附属病院</a:t>
            </a:r>
            <a:r>
              <a:rPr lang="ja-JP" altLang="en-US" sz="2400" dirty="0" smtClean="0">
                <a:solidFill>
                  <a:schemeClr val="dk1"/>
                </a:solidFill>
              </a:rPr>
              <a:t>所属，他大学，および企業から講師を招聘</a:t>
            </a:r>
            <a:endParaRPr lang="en-US" altLang="ja-JP" sz="2400" dirty="0">
              <a:solidFill>
                <a:schemeClr val="dk1"/>
              </a:solidFill>
            </a:endParaRPr>
          </a:p>
          <a:p>
            <a:pPr lvl="1"/>
            <a:r>
              <a:rPr lang="ja-JP" altLang="en-US" sz="2400" dirty="0">
                <a:solidFill>
                  <a:srgbClr val="FF3399"/>
                </a:solidFill>
              </a:rPr>
              <a:t>先端研究</a:t>
            </a:r>
            <a:r>
              <a:rPr lang="ja-JP" altLang="en-US" sz="2400" dirty="0"/>
              <a:t>で用いられる手法を</a:t>
            </a:r>
            <a:r>
              <a:rPr lang="ja-JP" altLang="en-US" sz="2400" dirty="0">
                <a:solidFill>
                  <a:srgbClr val="FF3399"/>
                </a:solidFill>
              </a:rPr>
              <a:t>計算機演習</a:t>
            </a:r>
            <a:r>
              <a:rPr lang="ja-JP" altLang="en-US" sz="2400" dirty="0"/>
              <a:t>を通じて体得</a:t>
            </a:r>
            <a:endParaRPr lang="en-US" altLang="ja-JP" sz="2400" dirty="0"/>
          </a:p>
          <a:p>
            <a:endParaRPr lang="en-US" altLang="ja-JP" sz="2400" dirty="0">
              <a:solidFill>
                <a:schemeClr val="dk1"/>
              </a:solidFill>
            </a:endParaRPr>
          </a:p>
          <a:p>
            <a:endParaRPr kumimoji="1" lang="ja-JP" altLang="en-US" dirty="0"/>
          </a:p>
        </p:txBody>
      </p:sp>
      <p:pic>
        <p:nvPicPr>
          <p:cNvPr id="5" name="図 4"/>
          <p:cNvPicPr>
            <a:picLocks noChangeAspect="1"/>
          </p:cNvPicPr>
          <p:nvPr/>
        </p:nvPicPr>
        <p:blipFill>
          <a:blip r:embed="rId3"/>
          <a:stretch>
            <a:fillRect/>
          </a:stretch>
        </p:blipFill>
        <p:spPr>
          <a:xfrm>
            <a:off x="5315125" y="1940397"/>
            <a:ext cx="3511472" cy="4654956"/>
          </a:xfrm>
          <a:prstGeom prst="rect">
            <a:avLst/>
          </a:prstGeom>
        </p:spPr>
      </p:pic>
      <p:sp>
        <p:nvSpPr>
          <p:cNvPr id="6" name="角丸四角形 2">
            <a:extLst>
              <a:ext uri="{FF2B5EF4-FFF2-40B4-BE49-F238E27FC236}">
                <a16:creationId xmlns="" xmlns:a16="http://schemas.microsoft.com/office/drawing/2014/main" id="{8B94558D-A420-4DE3-B993-388603877CCB}"/>
              </a:ext>
            </a:extLst>
          </p:cNvPr>
          <p:cNvSpPr/>
          <p:nvPr/>
        </p:nvSpPr>
        <p:spPr>
          <a:xfrm>
            <a:off x="322262" y="1757868"/>
            <a:ext cx="4813942" cy="4925034"/>
          </a:xfrm>
          <a:prstGeom prst="roundRect">
            <a:avLst>
              <a:gd name="adj" fmla="val 4415"/>
            </a:avLst>
          </a:prstGeom>
          <a:noFill/>
          <a:ln w="25400" cap="flat">
            <a:solidFill>
              <a:srgbClr val="5B9BD5"/>
            </a:solidFill>
            <a:prstDash val="solid"/>
            <a:round/>
          </a:ln>
          <a:effectLst/>
          <a:sp3d/>
        </p:spPr>
        <p:txBody>
          <a:bodyPr rot="0" spcFirstLastPara="1" vertOverflow="overflow" horzOverflow="overflow" vert="horz" wrap="square" lIns="45718" tIns="45718" rIns="45718" bIns="45718" numCol="1" spcCol="38100" rtlCol="0" anchor="ctr">
            <a:noAutofit/>
          </a:bodyPr>
          <a:lstStyle/>
          <a:p>
            <a:pPr marL="0" marR="0" lvl="0" indent="0" algn="l" defTabSz="1075252" rtl="0" eaLnBrk="1" fontAlgn="auto" latinLnBrk="0" hangingPunct="1">
              <a:lnSpc>
                <a:spcPct val="100000"/>
              </a:lnSpc>
              <a:spcBef>
                <a:spcPts val="0"/>
              </a:spcBef>
              <a:spcAft>
                <a:spcPts val="0"/>
              </a:spcAft>
              <a:buClrTx/>
              <a:buSzTx/>
              <a:buFontTx/>
              <a:buNone/>
              <a:tabLst/>
              <a:defRPr/>
            </a:pPr>
            <a:endParaRPr kumimoji="0" lang="ja-JP" altLang="en-US" sz="2100" b="0" i="0" u="none" strike="noStrike" kern="0" cap="none" spc="0" normalizeH="0" baseline="0" noProof="0">
              <a:ln>
                <a:noFill/>
              </a:ln>
              <a:solidFill>
                <a:srgbClr val="000000"/>
              </a:solidFill>
              <a:effectLst/>
              <a:uLnTx/>
              <a:uFillTx/>
              <a:latin typeface="Calibri"/>
              <a:ea typeface="ＭＳ Ｐゴシック"/>
              <a:cs typeface="Calibri"/>
              <a:sym typeface="Calibri"/>
            </a:endParaRPr>
          </a:p>
        </p:txBody>
      </p:sp>
      <p:sp>
        <p:nvSpPr>
          <p:cNvPr id="8" name="テキスト ボックス 7"/>
          <p:cNvSpPr txBox="1"/>
          <p:nvPr/>
        </p:nvSpPr>
        <p:spPr>
          <a:xfrm>
            <a:off x="603115" y="938179"/>
            <a:ext cx="7655667" cy="707886"/>
          </a:xfrm>
          <a:prstGeom prst="rect">
            <a:avLst/>
          </a:prstGeom>
          <a:noFill/>
          <a:ln w="28575">
            <a:solidFill>
              <a:srgbClr val="FF0000"/>
            </a:solidFill>
          </a:ln>
        </p:spPr>
        <p:txBody>
          <a:bodyPr wrap="square" rtlCol="0">
            <a:spAutoFit/>
          </a:bodyPr>
          <a:lstStyle/>
          <a:p>
            <a:r>
              <a:rPr kumimoji="1" lang="ja-JP" altLang="en-US" sz="2000" dirty="0" smtClean="0">
                <a:solidFill>
                  <a:srgbClr val="FF0000"/>
                </a:solidFill>
              </a:rPr>
              <a:t>詳細は</a:t>
            </a:r>
            <a:r>
              <a:rPr lang="ja-JP" altLang="en-US" sz="2000" dirty="0" smtClean="0">
                <a:solidFill>
                  <a:srgbClr val="FF0000"/>
                </a:solidFill>
              </a:rPr>
              <a:t>データ</a:t>
            </a:r>
            <a:r>
              <a:rPr lang="ja-JP" altLang="en-US" sz="2000" dirty="0">
                <a:solidFill>
                  <a:srgbClr val="FF0000"/>
                </a:solidFill>
              </a:rPr>
              <a:t>科学イノベーション教育研究</a:t>
            </a:r>
            <a:r>
              <a:rPr lang="ja-JP" altLang="en-US" sz="2000" dirty="0" smtClean="0">
                <a:solidFill>
                  <a:srgbClr val="FF0000"/>
                </a:solidFill>
              </a:rPr>
              <a:t>センターホームページ</a:t>
            </a:r>
            <a:endParaRPr lang="en-US" altLang="ja-JP" sz="2000" dirty="0" smtClean="0">
              <a:solidFill>
                <a:srgbClr val="FF0000"/>
              </a:solidFill>
            </a:endParaRPr>
          </a:p>
          <a:p>
            <a:r>
              <a:rPr lang="en-US" altLang="ja-JP" sz="2000" dirty="0">
                <a:solidFill>
                  <a:srgbClr val="FF0000"/>
                </a:solidFill>
              </a:rPr>
              <a:t>http://ds.k.kyoto-u.ac.jp</a:t>
            </a:r>
            <a:r>
              <a:rPr lang="en-US" altLang="ja-JP" sz="2000" dirty="0" smtClean="0">
                <a:solidFill>
                  <a:srgbClr val="FF0000"/>
                </a:solidFill>
              </a:rPr>
              <a:t>/</a:t>
            </a:r>
            <a:r>
              <a:rPr lang="ja-JP" altLang="en-US" sz="2000" dirty="0" smtClean="0">
                <a:solidFill>
                  <a:srgbClr val="FF0000"/>
                </a:solidFill>
              </a:rPr>
              <a:t>　</a:t>
            </a:r>
            <a:r>
              <a:rPr kumimoji="1" lang="ja-JP" altLang="en-US" sz="2000" dirty="0" smtClean="0">
                <a:solidFill>
                  <a:srgbClr val="FF0000"/>
                </a:solidFill>
              </a:rPr>
              <a:t>で確認してください．</a:t>
            </a:r>
            <a:endParaRPr kumimoji="1" lang="ja-JP" altLang="en-US" sz="2000" dirty="0">
              <a:solidFill>
                <a:srgbClr val="FF0000"/>
              </a:solidFill>
            </a:endParaRPr>
          </a:p>
        </p:txBody>
      </p:sp>
    </p:spTree>
    <p:extLst>
      <p:ext uri="{BB962C8B-B14F-4D97-AF65-F5344CB8AC3E}">
        <p14:creationId xmlns:p14="http://schemas.microsoft.com/office/powerpoint/2010/main" val="2325826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7189" y="189690"/>
            <a:ext cx="8059366" cy="693738"/>
          </a:xfrm>
        </p:spPr>
        <p:txBody>
          <a:bodyPr/>
          <a:lstStyle/>
          <a:p>
            <a:pPr algn="ctr"/>
            <a:r>
              <a:rPr kumimoji="1" lang="ja-JP" altLang="en-US" dirty="0" smtClean="0"/>
              <a:t>データサイエンス入門講座</a:t>
            </a:r>
            <a:r>
              <a:rPr kumimoji="1" lang="en-US" altLang="ja-JP" dirty="0" smtClean="0"/>
              <a:t>(</a:t>
            </a:r>
            <a:r>
              <a:rPr kumimoji="1" lang="ja-JP" altLang="en-US" dirty="0" smtClean="0"/>
              <a:t>有料</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801021" y="747241"/>
            <a:ext cx="7864221" cy="1032921"/>
          </a:xfrm>
        </p:spPr>
        <p:txBody>
          <a:bodyPr/>
          <a:lstStyle/>
          <a:p>
            <a:pPr marL="0" indent="0">
              <a:buNone/>
            </a:pPr>
            <a:r>
              <a:rPr lang="ja-JP" altLang="en-US" sz="2400" dirty="0"/>
              <a:t>主催：京</a:t>
            </a:r>
            <a:r>
              <a:rPr lang="ja-JP" altLang="en-US" sz="2400" dirty="0" smtClean="0"/>
              <a:t>大オリジナル</a:t>
            </a:r>
            <a:r>
              <a:rPr lang="en-US" altLang="ja-JP" sz="2400" dirty="0" smtClean="0"/>
              <a:t>(</a:t>
            </a:r>
            <a:r>
              <a:rPr lang="ja-JP" altLang="en-US" sz="2400" dirty="0" smtClean="0"/>
              <a:t>株</a:t>
            </a:r>
            <a:r>
              <a:rPr lang="en-US" altLang="ja-JP" sz="2400" dirty="0" smtClean="0"/>
              <a:t>)</a:t>
            </a:r>
            <a:r>
              <a:rPr lang="en-US" altLang="ja-JP" sz="2400" dirty="0"/>
              <a:t/>
            </a:r>
            <a:br>
              <a:rPr lang="en-US" altLang="ja-JP" sz="2400" dirty="0"/>
            </a:br>
            <a:r>
              <a:rPr lang="ja-JP" altLang="en-US" sz="2400" dirty="0"/>
              <a:t>共催：京都大学データ科学イノベーション教育研究</a:t>
            </a:r>
            <a:r>
              <a:rPr lang="ja-JP" altLang="en-US" sz="2400" dirty="0" smtClean="0"/>
              <a:t>センター</a:t>
            </a:r>
            <a:endParaRPr lang="en-US" altLang="ja-JP" sz="2400" dirty="0" smtClean="0"/>
          </a:p>
          <a:p>
            <a:pPr marL="0" indent="0">
              <a:buNone/>
            </a:pPr>
            <a:endParaRPr lang="en-US" altLang="ja-JP" sz="2800" dirty="0"/>
          </a:p>
          <a:p>
            <a:pPr marL="0" indent="0">
              <a:buNone/>
            </a:pPr>
            <a:endParaRPr kumimoji="1" lang="ja-JP" altLang="en-US" dirty="0"/>
          </a:p>
        </p:txBody>
      </p:sp>
      <p:sp>
        <p:nvSpPr>
          <p:cNvPr id="4" name="コンテンツ プレースホルダー 2"/>
          <p:cNvSpPr txBox="1">
            <a:spLocks/>
          </p:cNvSpPr>
          <p:nvPr/>
        </p:nvSpPr>
        <p:spPr bwMode="auto">
          <a:xfrm>
            <a:off x="322262" y="1778371"/>
            <a:ext cx="4231532" cy="468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a:lstStyle>
          <a:p>
            <a:pPr>
              <a:spcAft>
                <a:spcPts val="1200"/>
              </a:spcAft>
            </a:pPr>
            <a:r>
              <a:rPr kumimoji="1" lang="ja-JP" altLang="en-US" sz="2400" kern="0" dirty="0" smtClean="0"/>
              <a:t>講義動画</a:t>
            </a:r>
            <a:r>
              <a:rPr kumimoji="0" lang="ja-JP" altLang="en-US" sz="2400" kern="0" dirty="0" smtClean="0"/>
              <a:t>（</a:t>
            </a:r>
            <a:r>
              <a:rPr kumimoji="1" lang="en-US" altLang="ja-JP" sz="2400" kern="0" dirty="0" smtClean="0"/>
              <a:t>15</a:t>
            </a:r>
            <a:r>
              <a:rPr kumimoji="1" lang="ja-JP" altLang="en-US" sz="2400" kern="0" dirty="0" smtClean="0"/>
              <a:t>分程度</a:t>
            </a:r>
            <a:r>
              <a:rPr kumimoji="1" lang="en-US" altLang="ja-JP" sz="2400" kern="0" dirty="0" smtClean="0"/>
              <a:t>×18</a:t>
            </a:r>
            <a:r>
              <a:rPr kumimoji="1" lang="ja-JP" altLang="en-US" sz="2400" kern="0" dirty="0" smtClean="0"/>
              <a:t>回</a:t>
            </a:r>
            <a:r>
              <a:rPr kumimoji="0" lang="ja-JP" altLang="en-US" sz="2400" kern="0" dirty="0" smtClean="0"/>
              <a:t>）</a:t>
            </a:r>
            <a:r>
              <a:rPr kumimoji="1" lang="en-US" altLang="ja-JP" sz="2400" kern="0" dirty="0" smtClean="0"/>
              <a:t>+1</a:t>
            </a:r>
            <a:r>
              <a:rPr kumimoji="1" lang="ja-JP" altLang="en-US" sz="2400" kern="0" dirty="0" smtClean="0"/>
              <a:t>回のライブ配信（質疑応答</a:t>
            </a:r>
            <a:r>
              <a:rPr lang="ja-JP" altLang="en-US" sz="2400" kern="0" dirty="0"/>
              <a:t>と</a:t>
            </a:r>
            <a:r>
              <a:rPr kumimoji="1" lang="ja-JP" altLang="en-US" sz="2400" kern="0" dirty="0" smtClean="0"/>
              <a:t>「統計検定」の模擬試験）</a:t>
            </a:r>
            <a:endParaRPr kumimoji="1" lang="en-US" altLang="ja-JP" sz="2400" kern="0" dirty="0" smtClean="0"/>
          </a:p>
          <a:p>
            <a:pPr>
              <a:spcBef>
                <a:spcPts val="0"/>
              </a:spcBef>
              <a:spcAft>
                <a:spcPts val="600"/>
              </a:spcAft>
            </a:pPr>
            <a:r>
              <a:rPr kumimoji="0" lang="ja-JP" altLang="en-US" sz="2400" kern="0" dirty="0" smtClean="0"/>
              <a:t>「統計検定」を実施する</a:t>
            </a:r>
            <a:r>
              <a:rPr kumimoji="0" lang="ja-JP" altLang="en-US" sz="2400" kern="0" dirty="0" smtClean="0">
                <a:solidFill>
                  <a:srgbClr val="FF33CC"/>
                </a:solidFill>
              </a:rPr>
              <a:t>一般財団法人統計質保証推進協会</a:t>
            </a:r>
            <a:r>
              <a:rPr kumimoji="0" lang="ja-JP" altLang="en-US" sz="2400" kern="0" dirty="0" smtClean="0"/>
              <a:t>との連携セミナー</a:t>
            </a:r>
            <a:endParaRPr kumimoji="0" lang="en-US" altLang="ja-JP" sz="2400" kern="0" dirty="0" smtClean="0"/>
          </a:p>
          <a:p>
            <a:pPr lvl="1">
              <a:spcBef>
                <a:spcPts val="0"/>
              </a:spcBef>
              <a:spcAft>
                <a:spcPts val="600"/>
              </a:spcAft>
            </a:pPr>
            <a:r>
              <a:rPr kumimoji="0" lang="ja-JP" altLang="en-US" sz="2000" kern="0" dirty="0" smtClean="0"/>
              <a:t>「統計検定」の過去問を利用します</a:t>
            </a:r>
            <a:endParaRPr kumimoji="0" lang="en-US" altLang="ja-JP" sz="2000" kern="0" dirty="0" smtClean="0"/>
          </a:p>
          <a:p>
            <a:pPr>
              <a:spcBef>
                <a:spcPts val="0"/>
              </a:spcBef>
              <a:spcAft>
                <a:spcPts val="600"/>
              </a:spcAft>
            </a:pPr>
            <a:r>
              <a:rPr kumimoji="0" lang="ja-JP" altLang="en-US" sz="2400" kern="0" dirty="0" smtClean="0"/>
              <a:t>レベルに合わせて学習可能</a:t>
            </a:r>
            <a:endParaRPr kumimoji="0" lang="en-US" altLang="ja-JP" sz="2400" kern="0" dirty="0" smtClean="0"/>
          </a:p>
          <a:p>
            <a:pPr lvl="1">
              <a:spcBef>
                <a:spcPts val="0"/>
              </a:spcBef>
              <a:spcAft>
                <a:spcPts val="600"/>
              </a:spcAft>
            </a:pPr>
            <a:r>
              <a:rPr kumimoji="0" lang="en-US" altLang="ja-JP" sz="2000" kern="0" dirty="0" smtClean="0"/>
              <a:t>3</a:t>
            </a:r>
            <a:r>
              <a:rPr kumimoji="0" lang="ja-JP" altLang="en-US" sz="2000" kern="0" dirty="0" smtClean="0"/>
              <a:t>級，文系学生向</a:t>
            </a:r>
            <a:r>
              <a:rPr kumimoji="0" lang="en-US" altLang="ja-JP" sz="2000" kern="0" dirty="0" smtClean="0"/>
              <a:t>3</a:t>
            </a:r>
            <a:r>
              <a:rPr kumimoji="0" lang="ja-JP" altLang="en-US" sz="2000" kern="0" dirty="0" smtClean="0"/>
              <a:t>級</a:t>
            </a:r>
            <a:r>
              <a:rPr kumimoji="0" lang="en-US" altLang="ja-JP" sz="2000" kern="0" dirty="0" smtClean="0"/>
              <a:t>(</a:t>
            </a:r>
            <a:r>
              <a:rPr kumimoji="0" lang="ja-JP" altLang="en-US" sz="2000" kern="0" dirty="0" smtClean="0"/>
              <a:t>準備中</a:t>
            </a:r>
            <a:r>
              <a:rPr kumimoji="0" lang="en-US" altLang="ja-JP" sz="2000" kern="0" dirty="0" smtClean="0"/>
              <a:t>), 2</a:t>
            </a:r>
            <a:r>
              <a:rPr kumimoji="0" lang="ja-JP" altLang="en-US" sz="2000" kern="0" dirty="0" smtClean="0"/>
              <a:t>級</a:t>
            </a:r>
            <a:r>
              <a:rPr kumimoji="0" lang="en-US" altLang="ja-JP" sz="2000" kern="0" dirty="0" smtClean="0"/>
              <a:t>(</a:t>
            </a:r>
            <a:r>
              <a:rPr kumimoji="0" lang="ja-JP" altLang="en-US" sz="2000" kern="0" dirty="0" smtClean="0"/>
              <a:t>計画中</a:t>
            </a:r>
            <a:r>
              <a:rPr kumimoji="0" lang="en-US" altLang="ja-JP" sz="2000" kern="0" dirty="0" smtClean="0"/>
              <a:t>)</a:t>
            </a:r>
          </a:p>
          <a:p>
            <a:endParaRPr kumimoji="0" lang="en-US" altLang="ja-JP" sz="2800" kern="0" dirty="0" smtClean="0"/>
          </a:p>
          <a:p>
            <a:pPr marL="0" indent="0">
              <a:buFont typeface="Wingdings" pitchFamily="2" charset="2"/>
              <a:buNone/>
            </a:pPr>
            <a:endParaRPr kumimoji="1" lang="ja-JP" altLang="en-US" kern="0"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6872" y="1778371"/>
            <a:ext cx="4163439" cy="3122579"/>
          </a:xfrm>
          <a:prstGeom prst="rect">
            <a:avLst/>
          </a:prstGeom>
        </p:spPr>
      </p:pic>
      <p:sp>
        <p:nvSpPr>
          <p:cNvPr id="6" name="角丸四角形 2">
            <a:extLst>
              <a:ext uri="{FF2B5EF4-FFF2-40B4-BE49-F238E27FC236}">
                <a16:creationId xmlns="" xmlns:a16="http://schemas.microsoft.com/office/drawing/2014/main" id="{8B94558D-A420-4DE3-B993-388603877CCB}"/>
              </a:ext>
            </a:extLst>
          </p:cNvPr>
          <p:cNvSpPr/>
          <p:nvPr/>
        </p:nvSpPr>
        <p:spPr>
          <a:xfrm>
            <a:off x="322262" y="1643974"/>
            <a:ext cx="4342151" cy="4951379"/>
          </a:xfrm>
          <a:prstGeom prst="roundRect">
            <a:avLst>
              <a:gd name="adj" fmla="val 4415"/>
            </a:avLst>
          </a:prstGeom>
          <a:noFill/>
          <a:ln w="25400" cap="flat">
            <a:solidFill>
              <a:srgbClr val="5B9BD5"/>
            </a:solidFill>
            <a:prstDash val="solid"/>
            <a:round/>
          </a:ln>
          <a:effectLst/>
          <a:sp3d/>
        </p:spPr>
        <p:txBody>
          <a:bodyPr rot="0" spcFirstLastPara="1" vertOverflow="overflow" horzOverflow="overflow" vert="horz" wrap="square" lIns="45718" tIns="45718" rIns="45718" bIns="45718" numCol="1" spcCol="38100" rtlCol="0" anchor="ctr">
            <a:noAutofit/>
          </a:bodyPr>
          <a:lstStyle/>
          <a:p>
            <a:pPr marL="0" marR="0" lvl="0" indent="0" algn="l" defTabSz="1075252" rtl="0" eaLnBrk="1" fontAlgn="auto" latinLnBrk="0" hangingPunct="1">
              <a:lnSpc>
                <a:spcPct val="100000"/>
              </a:lnSpc>
              <a:spcBef>
                <a:spcPts val="0"/>
              </a:spcBef>
              <a:spcAft>
                <a:spcPts val="0"/>
              </a:spcAft>
              <a:buClrTx/>
              <a:buSzTx/>
              <a:buFontTx/>
              <a:buNone/>
              <a:tabLst/>
              <a:defRPr/>
            </a:pPr>
            <a:endParaRPr kumimoji="0" lang="ja-JP" altLang="en-US" sz="2100" b="0" i="0" u="none" strike="noStrike" kern="0" cap="none" spc="0" normalizeH="0" baseline="0" noProof="0">
              <a:ln>
                <a:noFill/>
              </a:ln>
              <a:solidFill>
                <a:srgbClr val="000000"/>
              </a:solidFill>
              <a:effectLst/>
              <a:uLnTx/>
              <a:uFillTx/>
              <a:latin typeface="Calibri"/>
              <a:ea typeface="ＭＳ Ｐゴシック"/>
              <a:cs typeface="Calibri"/>
              <a:sym typeface="Calibri"/>
            </a:endParaRPr>
          </a:p>
        </p:txBody>
      </p:sp>
      <p:sp>
        <p:nvSpPr>
          <p:cNvPr id="7" name="テキスト ボックス 6"/>
          <p:cNvSpPr txBox="1"/>
          <p:nvPr/>
        </p:nvSpPr>
        <p:spPr>
          <a:xfrm>
            <a:off x="4844669" y="5190625"/>
            <a:ext cx="4027843" cy="1015663"/>
          </a:xfrm>
          <a:prstGeom prst="rect">
            <a:avLst/>
          </a:prstGeom>
          <a:noFill/>
          <a:ln w="28575">
            <a:solidFill>
              <a:srgbClr val="FF0000"/>
            </a:solidFill>
          </a:ln>
        </p:spPr>
        <p:txBody>
          <a:bodyPr wrap="square" rtlCol="0">
            <a:spAutoFit/>
          </a:bodyPr>
          <a:lstStyle/>
          <a:p>
            <a:r>
              <a:rPr kumimoji="1" lang="ja-JP" altLang="en-US" sz="2000" dirty="0" smtClean="0">
                <a:solidFill>
                  <a:srgbClr val="FF0000"/>
                </a:solidFill>
              </a:rPr>
              <a:t>詳細は京大オリジナル</a:t>
            </a:r>
            <a:r>
              <a:rPr kumimoji="1" lang="en-US" altLang="ja-JP" sz="2000" dirty="0" smtClean="0">
                <a:solidFill>
                  <a:srgbClr val="FF0000"/>
                </a:solidFill>
              </a:rPr>
              <a:t>(</a:t>
            </a:r>
            <a:r>
              <a:rPr kumimoji="1" lang="ja-JP" altLang="en-US" sz="2000" dirty="0" smtClean="0">
                <a:solidFill>
                  <a:srgbClr val="FF0000"/>
                </a:solidFill>
              </a:rPr>
              <a:t>株</a:t>
            </a:r>
            <a:r>
              <a:rPr kumimoji="1" lang="en-US" altLang="ja-JP" sz="2000" dirty="0" smtClean="0">
                <a:solidFill>
                  <a:srgbClr val="FF0000"/>
                </a:solidFill>
              </a:rPr>
              <a:t>)</a:t>
            </a:r>
            <a:r>
              <a:rPr lang="ja-JP" altLang="en-US" sz="2000" dirty="0">
                <a:solidFill>
                  <a:srgbClr val="FF0000"/>
                </a:solidFill>
              </a:rPr>
              <a:t>ホームページ，データ科学イノベーション教育研究</a:t>
            </a:r>
            <a:r>
              <a:rPr lang="ja-JP" altLang="en-US" sz="2000" dirty="0" smtClean="0">
                <a:solidFill>
                  <a:srgbClr val="FF0000"/>
                </a:solidFill>
              </a:rPr>
              <a:t>センター</a:t>
            </a:r>
            <a:r>
              <a:rPr kumimoji="1" lang="ja-JP" altLang="en-US" sz="2000" dirty="0" smtClean="0">
                <a:solidFill>
                  <a:srgbClr val="FF0000"/>
                </a:solidFill>
              </a:rPr>
              <a:t>で確認してください．</a:t>
            </a:r>
            <a:endParaRPr kumimoji="1" lang="ja-JP" altLang="en-US" sz="2000" dirty="0">
              <a:solidFill>
                <a:srgbClr val="FF0000"/>
              </a:solidFill>
            </a:endParaRPr>
          </a:p>
        </p:txBody>
      </p:sp>
    </p:spTree>
    <p:extLst>
      <p:ext uri="{BB962C8B-B14F-4D97-AF65-F5344CB8AC3E}">
        <p14:creationId xmlns:p14="http://schemas.microsoft.com/office/powerpoint/2010/main" val="945840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1525" y="131324"/>
            <a:ext cx="7793038" cy="693738"/>
          </a:xfrm>
        </p:spPr>
        <p:txBody>
          <a:bodyPr/>
          <a:lstStyle/>
          <a:p>
            <a:pPr algn="ctr"/>
            <a:r>
              <a:rPr kumimoji="1" lang="ja-JP" altLang="en-US" dirty="0" smtClean="0"/>
              <a:t>おわり</a:t>
            </a:r>
            <a:r>
              <a:rPr kumimoji="1" lang="ja-JP" altLang="en-US" dirty="0"/>
              <a:t>に</a:t>
            </a:r>
          </a:p>
        </p:txBody>
      </p:sp>
      <p:sp>
        <p:nvSpPr>
          <p:cNvPr id="3" name="コンテンツ プレースホルダー 2"/>
          <p:cNvSpPr>
            <a:spLocks noGrp="1"/>
          </p:cNvSpPr>
          <p:nvPr>
            <p:ph idx="1"/>
          </p:nvPr>
        </p:nvSpPr>
        <p:spPr>
          <a:xfrm>
            <a:off x="426168" y="951526"/>
            <a:ext cx="8483752" cy="5614649"/>
          </a:xfrm>
        </p:spPr>
        <p:txBody>
          <a:bodyPr/>
          <a:lstStyle/>
          <a:p>
            <a:r>
              <a:rPr lang="ja-JP" altLang="en-US" sz="2600" dirty="0" smtClean="0"/>
              <a:t>データ科学は</a:t>
            </a:r>
            <a:r>
              <a:rPr lang="ja-JP" altLang="en-US" sz="2600" dirty="0" smtClean="0">
                <a:solidFill>
                  <a:srgbClr val="FF0000"/>
                </a:solidFill>
              </a:rPr>
              <a:t>現代の「読み・書き・算盤」</a:t>
            </a:r>
            <a:r>
              <a:rPr lang="ja-JP" altLang="en-US" sz="2600" dirty="0" smtClean="0"/>
              <a:t>です</a:t>
            </a:r>
            <a:endParaRPr lang="en-US" altLang="ja-JP" sz="2600" dirty="0" smtClean="0"/>
          </a:p>
          <a:p>
            <a:pPr lvl="1"/>
            <a:r>
              <a:rPr lang="ja-JP" altLang="en-US" sz="2400" dirty="0" smtClean="0"/>
              <a:t>誰でも必要となるときが来ます</a:t>
            </a:r>
            <a:endParaRPr lang="en-US" altLang="ja-JP" sz="2400" dirty="0" smtClean="0"/>
          </a:p>
          <a:p>
            <a:r>
              <a:rPr lang="ja-JP" altLang="en-US" sz="2600" dirty="0" smtClean="0"/>
              <a:t>データ科学を学ぶには</a:t>
            </a:r>
            <a:r>
              <a:rPr lang="ja-JP" altLang="en-US" sz="2600" dirty="0"/>
              <a:t>，</a:t>
            </a:r>
            <a:r>
              <a:rPr lang="ja-JP" altLang="en-US" sz="2600" dirty="0" smtClean="0">
                <a:solidFill>
                  <a:srgbClr val="0070C0"/>
                </a:solidFill>
              </a:rPr>
              <a:t>各学部</a:t>
            </a:r>
            <a:r>
              <a:rPr lang="ja-JP" altLang="en-US" sz="2600" dirty="0">
                <a:solidFill>
                  <a:srgbClr val="0070C0"/>
                </a:solidFill>
              </a:rPr>
              <a:t>・学科の履修方針に従って</a:t>
            </a:r>
            <a:r>
              <a:rPr lang="ja-JP" altLang="en-US" sz="2600" dirty="0"/>
              <a:t>情報学・統計学・数学</a:t>
            </a:r>
            <a:r>
              <a:rPr lang="en-US" altLang="ja-JP" sz="2600" dirty="0"/>
              <a:t>(</a:t>
            </a:r>
            <a:r>
              <a:rPr lang="ja-JP" altLang="en-US" sz="2600" dirty="0"/>
              <a:t>数理科学</a:t>
            </a:r>
            <a:r>
              <a:rPr lang="en-US" altLang="ja-JP" sz="2600" dirty="0"/>
              <a:t>)</a:t>
            </a:r>
            <a:r>
              <a:rPr lang="ja-JP" altLang="en-US" sz="2600" dirty="0"/>
              <a:t>をバランスよく学んで</a:t>
            </a:r>
            <a:r>
              <a:rPr lang="ja-JP" altLang="en-US" sz="2600" dirty="0" smtClean="0"/>
              <a:t>ください</a:t>
            </a:r>
            <a:endParaRPr lang="en-US" altLang="ja-JP" sz="2600" dirty="0" smtClean="0"/>
          </a:p>
          <a:p>
            <a:pPr lvl="1"/>
            <a:r>
              <a:rPr lang="ja-JP" altLang="en-US" sz="2400" dirty="0" smtClean="0"/>
              <a:t>各学部・学科で学ばなければならない基礎科目や専門科目をおろそかにするのは間違いです</a:t>
            </a:r>
            <a:r>
              <a:rPr lang="ja-JP" altLang="en-US" sz="2600" dirty="0" smtClean="0"/>
              <a:t>．</a:t>
            </a:r>
            <a:endParaRPr lang="en-US" altLang="ja-JP" sz="2600" dirty="0" smtClean="0"/>
          </a:p>
          <a:p>
            <a:r>
              <a:rPr lang="ja-JP" altLang="en-US" sz="2600" dirty="0" smtClean="0"/>
              <a:t>データ科学イノベーション教育研究センターは，皆さんのデータ科学学習をサポートします</a:t>
            </a:r>
            <a:endParaRPr lang="en-US" altLang="ja-JP" sz="2600" dirty="0" smtClean="0"/>
          </a:p>
          <a:p>
            <a:pPr lvl="1"/>
            <a:r>
              <a:rPr lang="ja-JP" altLang="en-US" sz="2400" dirty="0" smtClean="0"/>
              <a:t>全学共通教育の科目を担当しています</a:t>
            </a:r>
            <a:endParaRPr lang="en-US" altLang="ja-JP" sz="2400" dirty="0" smtClean="0"/>
          </a:p>
          <a:p>
            <a:pPr lvl="1"/>
            <a:r>
              <a:rPr lang="en-US" altLang="ja-JP" sz="2400" dirty="0" smtClean="0"/>
              <a:t>MOOC, </a:t>
            </a:r>
            <a:r>
              <a:rPr lang="ja-JP" altLang="en-US" sz="2400" dirty="0" smtClean="0"/>
              <a:t>自習キット，データサイエンススクール</a:t>
            </a:r>
            <a:r>
              <a:rPr lang="en-US" altLang="ja-JP" sz="2400" dirty="0" smtClean="0"/>
              <a:t>, </a:t>
            </a:r>
            <a:r>
              <a:rPr lang="ja-JP" altLang="en-US" sz="2400" dirty="0" smtClean="0"/>
              <a:t>データサイエンス入門講座を提供しています</a:t>
            </a:r>
            <a:endParaRPr lang="en-US" altLang="ja-JP" sz="2400" dirty="0" smtClean="0"/>
          </a:p>
          <a:p>
            <a:pPr lvl="2"/>
            <a:r>
              <a:rPr lang="ja-JP" altLang="en-US" dirty="0" smtClean="0"/>
              <a:t>データ</a:t>
            </a:r>
            <a:r>
              <a:rPr lang="ja-JP" altLang="en-US" dirty="0"/>
              <a:t>科学科目が履修できない</a:t>
            </a:r>
            <a:r>
              <a:rPr lang="ja-JP" altLang="en-US" dirty="0" smtClean="0"/>
              <a:t>場合に活用してください</a:t>
            </a:r>
            <a:endParaRPr lang="en-US" altLang="ja-JP" dirty="0" smtClean="0"/>
          </a:p>
          <a:p>
            <a:pPr lvl="1"/>
            <a:endParaRPr lang="en-US" altLang="ja-JP" sz="2400" dirty="0"/>
          </a:p>
          <a:p>
            <a:endParaRPr kumimoji="1" lang="ja-JP" altLang="en-US" dirty="0"/>
          </a:p>
        </p:txBody>
      </p:sp>
      <p:sp>
        <p:nvSpPr>
          <p:cNvPr id="4" name="角丸四角形 2">
            <a:extLst>
              <a:ext uri="{FF2B5EF4-FFF2-40B4-BE49-F238E27FC236}">
                <a16:creationId xmlns="" xmlns:a16="http://schemas.microsoft.com/office/drawing/2014/main" id="{8B94558D-A420-4DE3-B993-388603877CCB}"/>
              </a:ext>
            </a:extLst>
          </p:cNvPr>
          <p:cNvSpPr/>
          <p:nvPr/>
        </p:nvSpPr>
        <p:spPr>
          <a:xfrm>
            <a:off x="322262" y="883430"/>
            <a:ext cx="8587658" cy="5682745"/>
          </a:xfrm>
          <a:prstGeom prst="roundRect">
            <a:avLst>
              <a:gd name="adj" fmla="val 4415"/>
            </a:avLst>
          </a:prstGeom>
          <a:noFill/>
          <a:ln w="25400" cap="flat">
            <a:solidFill>
              <a:srgbClr val="5B9BD5"/>
            </a:solidFill>
            <a:prstDash val="solid"/>
            <a:round/>
          </a:ln>
          <a:effectLst/>
          <a:sp3d/>
        </p:spPr>
        <p:txBody>
          <a:bodyPr rot="0" spcFirstLastPara="1" vertOverflow="overflow" horzOverflow="overflow" vert="horz" wrap="square" lIns="45718" tIns="45718" rIns="45718" bIns="45718" numCol="1" spcCol="38100" rtlCol="0" anchor="ctr">
            <a:noAutofit/>
          </a:bodyPr>
          <a:lstStyle/>
          <a:p>
            <a:pPr marL="0" marR="0" lvl="0" indent="0" algn="l" defTabSz="1075252" rtl="0" eaLnBrk="1" fontAlgn="auto" latinLnBrk="0" hangingPunct="1">
              <a:lnSpc>
                <a:spcPct val="100000"/>
              </a:lnSpc>
              <a:spcBef>
                <a:spcPts val="0"/>
              </a:spcBef>
              <a:spcAft>
                <a:spcPts val="0"/>
              </a:spcAft>
              <a:buClrTx/>
              <a:buSzTx/>
              <a:buFontTx/>
              <a:buNone/>
              <a:tabLst/>
              <a:defRPr/>
            </a:pPr>
            <a:endParaRPr kumimoji="0" lang="ja-JP" altLang="en-US" sz="2100" b="0" i="0" u="none" strike="noStrike" kern="0" cap="none" spc="0" normalizeH="0" baseline="0" noProof="0">
              <a:ln>
                <a:noFill/>
              </a:ln>
              <a:solidFill>
                <a:srgbClr val="000000"/>
              </a:solidFill>
              <a:effectLst/>
              <a:uLnTx/>
              <a:uFillTx/>
              <a:latin typeface="Calibri"/>
              <a:ea typeface="ＭＳ Ｐゴシック"/>
              <a:cs typeface="Calibri"/>
              <a:sym typeface="Calibri"/>
            </a:endParaRPr>
          </a:p>
        </p:txBody>
      </p:sp>
    </p:spTree>
    <p:extLst>
      <p:ext uri="{BB962C8B-B14F-4D97-AF65-F5344CB8AC3E}">
        <p14:creationId xmlns:p14="http://schemas.microsoft.com/office/powerpoint/2010/main" val="3923274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A8762AB-DBE1-EA41-A948-C3F671D04F5B}"/>
              </a:ext>
            </a:extLst>
          </p:cNvPr>
          <p:cNvSpPr>
            <a:spLocks noGrp="1"/>
          </p:cNvSpPr>
          <p:nvPr>
            <p:ph type="title"/>
          </p:nvPr>
        </p:nvSpPr>
        <p:spPr>
          <a:xfrm>
            <a:off x="300250" y="228600"/>
            <a:ext cx="8581196" cy="693738"/>
          </a:xfrm>
        </p:spPr>
        <p:txBody>
          <a:bodyPr/>
          <a:lstStyle/>
          <a:p>
            <a:pPr algn="ctr"/>
            <a:r>
              <a:rPr kumimoji="1" lang="ja-JP" altLang="en-US" dirty="0"/>
              <a:t>図版等出典</a:t>
            </a:r>
            <a:r>
              <a:rPr lang="zh-TW" altLang="en-US" sz="3200" dirty="0"/>
              <a:t>（最終確認日：</a:t>
            </a:r>
            <a:r>
              <a:rPr lang="en-US" altLang="zh-TW" sz="3200" dirty="0"/>
              <a:t>2020</a:t>
            </a:r>
            <a:r>
              <a:rPr lang="zh-TW" altLang="en-US" sz="3200" dirty="0"/>
              <a:t>年</a:t>
            </a:r>
            <a:r>
              <a:rPr lang="en-US" altLang="zh-TW" sz="3200" dirty="0"/>
              <a:t>3</a:t>
            </a:r>
            <a:r>
              <a:rPr lang="zh-TW" altLang="en-US" sz="3200" dirty="0"/>
              <a:t>月</a:t>
            </a:r>
            <a:r>
              <a:rPr lang="en-US" altLang="zh-TW" sz="3200" dirty="0"/>
              <a:t>25</a:t>
            </a:r>
            <a:r>
              <a:rPr lang="zh-TW" altLang="en-US" sz="3200" dirty="0"/>
              <a:t>日）</a:t>
            </a:r>
            <a:endParaRPr kumimoji="1" lang="ja-JP" altLang="en-US" sz="3200" dirty="0"/>
          </a:p>
        </p:txBody>
      </p:sp>
      <p:sp>
        <p:nvSpPr>
          <p:cNvPr id="3" name="コンテンツ プレースホルダー 2">
            <a:extLst>
              <a:ext uri="{FF2B5EF4-FFF2-40B4-BE49-F238E27FC236}">
                <a16:creationId xmlns="" xmlns:a16="http://schemas.microsoft.com/office/drawing/2014/main" id="{85B75495-4686-644D-9523-6558A2CD8F27}"/>
              </a:ext>
            </a:extLst>
          </p:cNvPr>
          <p:cNvSpPr>
            <a:spLocks noGrp="1"/>
          </p:cNvSpPr>
          <p:nvPr>
            <p:ph idx="1"/>
          </p:nvPr>
        </p:nvSpPr>
        <p:spPr>
          <a:xfrm>
            <a:off x="381000" y="1143000"/>
            <a:ext cx="8574088" cy="5472289"/>
          </a:xfrm>
        </p:spPr>
        <p:txBody>
          <a:bodyPr/>
          <a:lstStyle/>
          <a:p>
            <a:pPr marL="0" indent="0">
              <a:buNone/>
            </a:pPr>
            <a:r>
              <a:rPr kumimoji="1" lang="en-US" altLang="ja-JP" sz="2000" dirty="0">
                <a:latin typeface="+mj-lt"/>
              </a:rPr>
              <a:t>*1  https://commons.wikimedia.org/wiki/File:Tycho_Brahe.JPG</a:t>
            </a:r>
          </a:p>
          <a:p>
            <a:pPr marL="0" indent="0">
              <a:buNone/>
            </a:pPr>
            <a:r>
              <a:rPr kumimoji="1" lang="en-US" altLang="ja-JP" sz="2000" dirty="0">
                <a:latin typeface="+mj-lt"/>
              </a:rPr>
              <a:t>*2  https://commons.wikimedia.org/wiki/File:Kepler.png</a:t>
            </a:r>
          </a:p>
          <a:p>
            <a:pPr marL="0" indent="0">
              <a:buNone/>
            </a:pPr>
            <a:r>
              <a:rPr kumimoji="1" lang="en-US" altLang="ja-JP" sz="2000" dirty="0">
                <a:latin typeface="+mj-lt"/>
              </a:rPr>
              <a:t>*3  http://www.shugiin.go.jp/internet/index.nsf/html/</a:t>
            </a:r>
          </a:p>
          <a:p>
            <a:pPr marL="0" indent="0">
              <a:buNone/>
            </a:pPr>
            <a:r>
              <a:rPr kumimoji="1" lang="en-US" altLang="ja-JP" sz="2000" dirty="0">
                <a:latin typeface="+mj-lt"/>
              </a:rPr>
              <a:t>      images/gijidou002.jpg/$File/gijidou002.jpg</a:t>
            </a:r>
          </a:p>
          <a:p>
            <a:pPr marL="0" indent="0">
              <a:buNone/>
            </a:pPr>
            <a:r>
              <a:rPr kumimoji="1" lang="en-US" altLang="ja-JP" sz="2000" dirty="0">
                <a:latin typeface="+mj-lt"/>
              </a:rPr>
              <a:t>*4</a:t>
            </a:r>
            <a:r>
              <a:rPr kumimoji="1" lang="ja-JP" altLang="en-US" sz="2000">
                <a:latin typeface="+mj-lt"/>
              </a:rPr>
              <a:t> 猿谷 豊</a:t>
            </a:r>
            <a:r>
              <a:rPr kumimoji="1" lang="en-US" altLang="ja-JP" sz="2000" dirty="0">
                <a:latin typeface="+mj-lt"/>
              </a:rPr>
              <a:t>, </a:t>
            </a:r>
            <a:r>
              <a:rPr kumimoji="1" lang="ja-JP" altLang="en-US" sz="2000">
                <a:latin typeface="+mj-lt"/>
              </a:rPr>
              <a:t>衆議院における音声認識を利用した会議録作成業務</a:t>
            </a:r>
            <a:r>
              <a:rPr kumimoji="1" lang="en-US" altLang="ja-JP" sz="2000" dirty="0">
                <a:latin typeface="+mj-lt"/>
              </a:rPr>
              <a:t>,</a:t>
            </a:r>
            <a:r>
              <a:rPr kumimoji="1" lang="ja-JP" altLang="en-US" sz="2000">
                <a:latin typeface="+mj-lt"/>
              </a:rPr>
              <a:t>情報管理</a:t>
            </a:r>
            <a:r>
              <a:rPr kumimoji="1" lang="en-US" altLang="ja-JP" sz="2000" dirty="0">
                <a:latin typeface="+mj-lt"/>
              </a:rPr>
              <a:t>Journal of Information Processing and Management : Vol. 55 (2012) No.6 p.392-399</a:t>
            </a:r>
            <a:r>
              <a:rPr kumimoji="1" lang="ja-JP" altLang="en-US" sz="2000">
                <a:latin typeface="+mj-lt"/>
              </a:rPr>
              <a:t>（</a:t>
            </a:r>
            <a:r>
              <a:rPr kumimoji="1" lang="en-US" altLang="ja-JP" sz="2000" dirty="0">
                <a:latin typeface="+mj-lt"/>
              </a:rPr>
              <a:t>https://doi.org/10.1241/johokanri.55.E1</a:t>
            </a:r>
            <a:r>
              <a:rPr kumimoji="1" lang="ja-JP" altLang="en-US" sz="2000">
                <a:latin typeface="+mj-lt"/>
              </a:rPr>
              <a:t>）</a:t>
            </a:r>
            <a:endParaRPr kumimoji="1" lang="en-US" altLang="ja-JP" sz="2000" dirty="0">
              <a:latin typeface="+mj-lt"/>
            </a:endParaRPr>
          </a:p>
          <a:p>
            <a:pPr marL="0" indent="0">
              <a:buNone/>
            </a:pPr>
            <a:r>
              <a:rPr kumimoji="1" lang="en-US" altLang="ja-JP" sz="2000" dirty="0">
                <a:latin typeface="+mj-lt"/>
              </a:rPr>
              <a:t>*5</a:t>
            </a:r>
            <a:r>
              <a:rPr kumimoji="1" lang="ja-JP" altLang="en-US" sz="2000">
                <a:latin typeface="+mj-lt"/>
              </a:rPr>
              <a:t>　</a:t>
            </a:r>
            <a:r>
              <a:rPr lang="ja-JP" altLang="en-US" sz="2000">
                <a:latin typeface="+mj-lt"/>
              </a:rPr>
              <a:t>衆議院式速記の一例</a:t>
            </a:r>
            <a:r>
              <a:rPr kumimoji="1" lang="ja-JP" altLang="en-US" sz="2000" dirty="0">
                <a:latin typeface="+mj-lt"/>
              </a:rPr>
              <a:t>　</a:t>
            </a:r>
            <a:r>
              <a:rPr kumimoji="1" lang="ja-JP" altLang="en-US" sz="2000">
                <a:latin typeface="+mj-lt"/>
              </a:rPr>
              <a:t>　</a:t>
            </a:r>
            <a:r>
              <a:rPr kumimoji="1" lang="en-US" altLang="ja-JP" sz="2000" dirty="0">
                <a:latin typeface="+mj-lt"/>
              </a:rPr>
              <a:t>https://</a:t>
            </a:r>
            <a:r>
              <a:rPr kumimoji="1" lang="en-US" altLang="ja-JP" sz="2000" dirty="0" err="1">
                <a:latin typeface="+mj-lt"/>
              </a:rPr>
              <a:t>commons.wikimedia.org</a:t>
            </a:r>
            <a:r>
              <a:rPr kumimoji="1" lang="en-US" altLang="ja-JP" sz="2000">
                <a:latin typeface="+mj-lt"/>
              </a:rPr>
              <a:t>/wiki/File:Shugiin-system_Shorthand_01.jpg</a:t>
            </a:r>
            <a:endParaRPr kumimoji="1" lang="en-US" altLang="ja-JP" sz="2000" dirty="0">
              <a:latin typeface="+mj-lt"/>
            </a:endParaRPr>
          </a:p>
          <a:p>
            <a:pPr marL="0" indent="0">
              <a:buNone/>
            </a:pPr>
            <a:r>
              <a:rPr kumimoji="1" lang="en-US" altLang="ja-JP" sz="2000" dirty="0">
                <a:latin typeface="+mj-lt"/>
              </a:rPr>
              <a:t>*6  https://commons.wikimedia.org/wiki/File:John_Snow.jpg</a:t>
            </a:r>
          </a:p>
          <a:p>
            <a:pPr marL="0" indent="0">
              <a:buNone/>
            </a:pPr>
            <a:r>
              <a:rPr kumimoji="1" lang="en-US" altLang="ja-JP" sz="2000" dirty="0">
                <a:latin typeface="+mj-lt"/>
              </a:rPr>
              <a:t>*7 http://matrix.msu.edu/~johnsnow/images/online_companion/</a:t>
            </a:r>
          </a:p>
          <a:p>
            <a:pPr marL="0" indent="0">
              <a:buNone/>
            </a:pPr>
            <a:r>
              <a:rPr kumimoji="1" lang="en-US" altLang="ja-JP" sz="2000" dirty="0">
                <a:latin typeface="+mj-lt"/>
              </a:rPr>
              <a:t>      </a:t>
            </a:r>
            <a:r>
              <a:rPr kumimoji="1" lang="en-US" altLang="ja-JP" sz="2000" dirty="0" err="1">
                <a:latin typeface="+mj-lt"/>
              </a:rPr>
              <a:t>chapter_images</a:t>
            </a:r>
            <a:r>
              <a:rPr kumimoji="1" lang="en-US" altLang="ja-JP" sz="2000" dirty="0">
                <a:latin typeface="+mj-lt"/>
              </a:rPr>
              <a:t>/fig12-5.jpg</a:t>
            </a:r>
          </a:p>
          <a:p>
            <a:pPr marL="0" indent="0">
              <a:buNone/>
            </a:pPr>
            <a:r>
              <a:rPr kumimoji="1" lang="en-US" altLang="ja-JP" sz="2000" dirty="0">
                <a:latin typeface="+mj-lt"/>
              </a:rPr>
              <a:t>*8 Adobe stock</a:t>
            </a:r>
            <a:r>
              <a:rPr kumimoji="1" lang="ja-JP" altLang="en-US" sz="2000">
                <a:latin typeface="+mj-lt"/>
              </a:rPr>
              <a:t>より購入（</a:t>
            </a:r>
            <a:r>
              <a:rPr kumimoji="1" lang="en" altLang="ja-JP" sz="2000" dirty="0">
                <a:latin typeface="+mj-lt"/>
              </a:rPr>
              <a:t>AdobeStock_5473397.jpeg</a:t>
            </a:r>
            <a:r>
              <a:rPr kumimoji="1" lang="ja-JP" altLang="en" sz="2000">
                <a:latin typeface="+mj-lt"/>
              </a:rPr>
              <a:t>）</a:t>
            </a:r>
            <a:r>
              <a:rPr kumimoji="1" lang="en-US" altLang="ja-JP" sz="2000" dirty="0">
                <a:latin typeface="+mj-lt"/>
              </a:rPr>
              <a:t> </a:t>
            </a:r>
          </a:p>
          <a:p>
            <a:pPr marL="0" indent="0">
              <a:buNone/>
            </a:pPr>
            <a:endParaRPr kumimoji="1" lang="en-US" altLang="ja-JP" sz="2000" dirty="0"/>
          </a:p>
          <a:p>
            <a:pPr marL="514350" indent="-514350">
              <a:buFont typeface="+mj-lt"/>
              <a:buAutoNum type="arabicPeriod"/>
            </a:pPr>
            <a:endParaRPr kumimoji="1" lang="ja-JP" altLang="en-US" sz="2400" dirty="0"/>
          </a:p>
        </p:txBody>
      </p:sp>
    </p:spTree>
    <p:extLst>
      <p:ext uri="{BB962C8B-B14F-4D97-AF65-F5344CB8AC3E}">
        <p14:creationId xmlns:p14="http://schemas.microsoft.com/office/powerpoint/2010/main" val="3478367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 xmlns:a16="http://schemas.microsoft.com/office/drawing/2014/main" id="{521F2615-0B96-4AE8-92A7-5F41C29FD7EE}"/>
              </a:ext>
            </a:extLst>
          </p:cNvPr>
          <p:cNvSpPr>
            <a:spLocks noGrp="1"/>
          </p:cNvSpPr>
          <p:nvPr>
            <p:ph type="title"/>
          </p:nvPr>
        </p:nvSpPr>
        <p:spPr>
          <a:xfrm>
            <a:off x="116732" y="105505"/>
            <a:ext cx="9027268" cy="997432"/>
          </a:xfrm>
        </p:spPr>
        <p:txBody>
          <a:bodyPr/>
          <a:lstStyle/>
          <a:p>
            <a:pPr algn="ctr"/>
            <a:r>
              <a:rPr kumimoji="1" lang="ja-JP" altLang="en-US" sz="3000" dirty="0" smtClean="0"/>
              <a:t>内閣府・文部科学省はデータ</a:t>
            </a:r>
            <a:r>
              <a:rPr kumimoji="1" lang="ja-JP" altLang="en-US" sz="3000" dirty="0"/>
              <a:t>科学</a:t>
            </a:r>
            <a:r>
              <a:rPr kumimoji="1" lang="en-US" altLang="ja-JP" sz="3000" dirty="0"/>
              <a:t>(</a:t>
            </a:r>
            <a:r>
              <a:rPr kumimoji="1" lang="ja-JP" altLang="en-US" sz="3000" dirty="0"/>
              <a:t>データサイエンス</a:t>
            </a:r>
            <a:r>
              <a:rPr kumimoji="1" lang="en-US" altLang="ja-JP" sz="3000" dirty="0"/>
              <a:t>)</a:t>
            </a:r>
            <a:r>
              <a:rPr kumimoji="1" lang="ja-JP" altLang="en-US" sz="3000" dirty="0" smtClean="0"/>
              <a:t>の</a:t>
            </a:r>
            <a:r>
              <a:rPr kumimoji="1" lang="en-US" altLang="ja-JP" sz="3000" dirty="0" smtClean="0"/>
              <a:t/>
            </a:r>
            <a:br>
              <a:rPr kumimoji="1" lang="en-US" altLang="ja-JP" sz="3000" dirty="0" smtClean="0"/>
            </a:br>
            <a:r>
              <a:rPr kumimoji="1" lang="ja-JP" altLang="en-US" sz="3000" dirty="0" smtClean="0"/>
              <a:t>教育</a:t>
            </a:r>
            <a:r>
              <a:rPr kumimoji="1" lang="ja-JP" altLang="en-US" sz="3000" dirty="0"/>
              <a:t>強化を進めて</a:t>
            </a:r>
            <a:r>
              <a:rPr kumimoji="1" lang="ja-JP" altLang="en-US" sz="3000" dirty="0" smtClean="0"/>
              <a:t>います</a:t>
            </a:r>
            <a:endParaRPr kumimoji="1" lang="ja-JP" altLang="en-US" sz="3000" dirty="0"/>
          </a:p>
        </p:txBody>
      </p:sp>
      <p:pic>
        <p:nvPicPr>
          <p:cNvPr id="6" name="コンテンツ プレースホルダー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9241" y="1102937"/>
            <a:ext cx="7814675" cy="5525281"/>
          </a:xfrm>
        </p:spPr>
      </p:pic>
      <p:sp>
        <p:nvSpPr>
          <p:cNvPr id="2" name="テキスト ボックス 1">
            <a:extLst>
              <a:ext uri="{FF2B5EF4-FFF2-40B4-BE49-F238E27FC236}">
                <a16:creationId xmlns="" xmlns:a16="http://schemas.microsoft.com/office/drawing/2014/main" id="{E1029CB3-24BB-1F4C-B51A-9D9CA4B40F3C}"/>
              </a:ext>
            </a:extLst>
          </p:cNvPr>
          <p:cNvSpPr txBox="1"/>
          <p:nvPr/>
        </p:nvSpPr>
        <p:spPr>
          <a:xfrm>
            <a:off x="367201" y="6295398"/>
            <a:ext cx="6957425" cy="400110"/>
          </a:xfrm>
          <a:prstGeom prst="rect">
            <a:avLst/>
          </a:prstGeom>
          <a:solidFill>
            <a:schemeClr val="accent3"/>
          </a:solidFill>
          <a:ln w="28575">
            <a:solidFill>
              <a:srgbClr val="FF0000"/>
            </a:solidFill>
          </a:ln>
        </p:spPr>
        <p:txBody>
          <a:bodyPr wrap="square" rtlCol="0">
            <a:spAutoFit/>
          </a:bodyPr>
          <a:lstStyle/>
          <a:p>
            <a:r>
              <a:rPr lang="en-US" altLang="ja-JP" sz="2000" dirty="0">
                <a:solidFill>
                  <a:srgbClr val="FF0000"/>
                </a:solidFill>
              </a:rPr>
              <a:t>https://www.maff.go.jp/j/kanbo/tizai/brand/attach/pdf/ai-15.pdf</a:t>
            </a:r>
          </a:p>
        </p:txBody>
      </p:sp>
      <p:cxnSp>
        <p:nvCxnSpPr>
          <p:cNvPr id="4" name="直線矢印コネクタ 3"/>
          <p:cNvCxnSpPr/>
          <p:nvPr/>
        </p:nvCxnSpPr>
        <p:spPr bwMode="auto">
          <a:xfrm flipH="1">
            <a:off x="7091464" y="4134723"/>
            <a:ext cx="610237" cy="77829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2" name="テキスト ボックス 11"/>
          <p:cNvSpPr txBox="1"/>
          <p:nvPr/>
        </p:nvSpPr>
        <p:spPr>
          <a:xfrm>
            <a:off x="6363093" y="3488392"/>
            <a:ext cx="2444059" cy="646331"/>
          </a:xfrm>
          <a:prstGeom prst="rect">
            <a:avLst/>
          </a:prstGeom>
          <a:solidFill>
            <a:schemeClr val="bg1"/>
          </a:solidFill>
          <a:ln w="38100">
            <a:solidFill>
              <a:srgbClr val="FF0000"/>
            </a:solidFill>
          </a:ln>
        </p:spPr>
        <p:txBody>
          <a:bodyPr wrap="square" rtlCol="0">
            <a:spAutoFit/>
          </a:bodyPr>
          <a:lstStyle/>
          <a:p>
            <a:r>
              <a:rPr lang="ja-JP" altLang="en-US" dirty="0" smtClean="0">
                <a:solidFill>
                  <a:srgbClr val="FF0000"/>
                </a:solidFill>
              </a:rPr>
              <a:t>すべての大学卒業生が修得しているべき素養</a:t>
            </a:r>
            <a:endParaRPr kumimoji="1" lang="ja-JP" altLang="en-US" dirty="0">
              <a:solidFill>
                <a:srgbClr val="FF0000"/>
              </a:solidFill>
            </a:endParaRPr>
          </a:p>
        </p:txBody>
      </p:sp>
    </p:spTree>
    <p:extLst>
      <p:ext uri="{BB962C8B-B14F-4D97-AF65-F5344CB8AC3E}">
        <p14:creationId xmlns:p14="http://schemas.microsoft.com/office/powerpoint/2010/main" val="276743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197" y="181551"/>
            <a:ext cx="9076803" cy="589097"/>
          </a:xfrm>
        </p:spPr>
        <p:txBody>
          <a:bodyPr/>
          <a:lstStyle/>
          <a:p>
            <a:r>
              <a:rPr kumimoji="1" lang="ja-JP" altLang="en-US" sz="3200" dirty="0" smtClean="0"/>
              <a:t>数理・データサイエンス教育強化拠点コンソーシアム</a:t>
            </a:r>
            <a:endParaRPr kumimoji="1" lang="ja-JP" altLang="en-US" sz="3200" dirty="0"/>
          </a:p>
        </p:txBody>
      </p:sp>
      <p:pic>
        <p:nvPicPr>
          <p:cNvPr id="4" name="図 3">
            <a:extLst>
              <a:ext uri="{FF2B5EF4-FFF2-40B4-BE49-F238E27FC236}">
                <a16:creationId xmlns="" xmlns:a16="http://schemas.microsoft.com/office/drawing/2014/main" id="{289E2ABF-1E61-43C3-8861-DDA843CF5A07}"/>
              </a:ext>
            </a:extLst>
          </p:cNvPr>
          <p:cNvPicPr>
            <a:picLocks noChangeAspect="1"/>
          </p:cNvPicPr>
          <p:nvPr/>
        </p:nvPicPr>
        <p:blipFill>
          <a:blip r:embed="rId3"/>
          <a:stretch>
            <a:fillRect/>
          </a:stretch>
        </p:blipFill>
        <p:spPr>
          <a:xfrm>
            <a:off x="2558351" y="1046297"/>
            <a:ext cx="5456548" cy="5276841"/>
          </a:xfrm>
          <a:prstGeom prst="rect">
            <a:avLst/>
          </a:prstGeom>
        </p:spPr>
      </p:pic>
      <p:sp>
        <p:nvSpPr>
          <p:cNvPr id="5" name="テキスト ボックス 4">
            <a:extLst>
              <a:ext uri="{FF2B5EF4-FFF2-40B4-BE49-F238E27FC236}">
                <a16:creationId xmlns="" xmlns:a16="http://schemas.microsoft.com/office/drawing/2014/main" id="{BDD1ABF9-C83A-4657-B89F-A1ADAE3004EE}"/>
              </a:ext>
            </a:extLst>
          </p:cNvPr>
          <p:cNvSpPr txBox="1"/>
          <p:nvPr/>
        </p:nvSpPr>
        <p:spPr>
          <a:xfrm>
            <a:off x="3171194" y="6488668"/>
            <a:ext cx="5894986" cy="369332"/>
          </a:xfrm>
          <a:prstGeom prst="rect">
            <a:avLst/>
          </a:prstGeom>
          <a:noFill/>
        </p:spPr>
        <p:txBody>
          <a:bodyPr wrap="square">
            <a:spAutoFit/>
          </a:bodyPr>
          <a:lstStyle/>
          <a:p>
            <a:r>
              <a:rPr lang="ja-JP" altLang="en-US" dirty="0">
                <a:solidFill>
                  <a:prstClr val="black"/>
                </a:solidFill>
              </a:rPr>
              <a:t>http://www.mi.u-tokyo.ac.jp/consortium/pdf/newsletter09.pdf</a:t>
            </a:r>
          </a:p>
        </p:txBody>
      </p:sp>
      <p:sp>
        <p:nvSpPr>
          <p:cNvPr id="6" name="テキスト ボックス 5"/>
          <p:cNvSpPr txBox="1"/>
          <p:nvPr/>
        </p:nvSpPr>
        <p:spPr>
          <a:xfrm>
            <a:off x="7080985" y="6213019"/>
            <a:ext cx="1685077" cy="369332"/>
          </a:xfrm>
          <a:prstGeom prst="rect">
            <a:avLst/>
          </a:prstGeom>
          <a:noFill/>
        </p:spPr>
        <p:txBody>
          <a:bodyPr wrap="none" rtlCol="0">
            <a:spAutoFit/>
          </a:bodyPr>
          <a:lstStyle/>
          <a:p>
            <a:r>
              <a:rPr kumimoji="1" lang="en-US" altLang="ja-JP" dirty="0" smtClean="0"/>
              <a:t>2020.10.31</a:t>
            </a:r>
            <a:r>
              <a:rPr kumimoji="1" lang="ja-JP" altLang="en-US" dirty="0" smtClean="0"/>
              <a:t>現在</a:t>
            </a:r>
            <a:endParaRPr kumimoji="1" lang="ja-JP" altLang="en-US" dirty="0"/>
          </a:p>
        </p:txBody>
      </p:sp>
      <p:cxnSp>
        <p:nvCxnSpPr>
          <p:cNvPr id="8" name="直線矢印コネクタ 7"/>
          <p:cNvCxnSpPr>
            <a:stCxn id="9" idx="3"/>
          </p:cNvCxnSpPr>
          <p:nvPr/>
        </p:nvCxnSpPr>
        <p:spPr bwMode="auto">
          <a:xfrm flipV="1">
            <a:off x="2217906" y="1400783"/>
            <a:ext cx="2169268" cy="8014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9" name="テキスト ボックス 8"/>
          <p:cNvSpPr txBox="1"/>
          <p:nvPr/>
        </p:nvSpPr>
        <p:spPr>
          <a:xfrm>
            <a:off x="311285" y="880767"/>
            <a:ext cx="1906621" cy="1200329"/>
          </a:xfrm>
          <a:prstGeom prst="rect">
            <a:avLst/>
          </a:prstGeom>
          <a:solidFill>
            <a:schemeClr val="bg1"/>
          </a:solidFill>
          <a:ln w="38100">
            <a:solidFill>
              <a:srgbClr val="FF0000"/>
            </a:solidFill>
          </a:ln>
        </p:spPr>
        <p:txBody>
          <a:bodyPr wrap="square" rtlCol="0">
            <a:spAutoFit/>
          </a:bodyPr>
          <a:lstStyle/>
          <a:p>
            <a:r>
              <a:rPr lang="ja-JP" altLang="en-US" sz="2400" dirty="0" smtClean="0">
                <a:solidFill>
                  <a:srgbClr val="FF0000"/>
                </a:solidFill>
              </a:rPr>
              <a:t>京都大学は近畿ブロック拠点校</a:t>
            </a:r>
            <a:endParaRPr kumimoji="1" lang="ja-JP" altLang="en-US" sz="2400" dirty="0">
              <a:solidFill>
                <a:srgbClr val="FF0000"/>
              </a:solidFill>
            </a:endParaRPr>
          </a:p>
        </p:txBody>
      </p:sp>
    </p:spTree>
    <p:extLst>
      <p:ext uri="{BB962C8B-B14F-4D97-AF65-F5344CB8AC3E}">
        <p14:creationId xmlns:p14="http://schemas.microsoft.com/office/powerpoint/2010/main" val="2224171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224790" y="1053749"/>
            <a:ext cx="8763759" cy="4985568"/>
          </a:xfrm>
          <a:prstGeom prst="rect">
            <a:avLst/>
          </a:prstGeom>
          <a:ln w="15875">
            <a:solidFill>
              <a:schemeClr val="tx1"/>
            </a:solidFill>
          </a:ln>
        </p:spPr>
      </p:pic>
      <p:sp>
        <p:nvSpPr>
          <p:cNvPr id="7" name="タイトル 1">
            <a:extLst>
              <a:ext uri="{FF2B5EF4-FFF2-40B4-BE49-F238E27FC236}">
                <a16:creationId xmlns="" xmlns:a16="http://schemas.microsoft.com/office/drawing/2014/main" id="{521F2615-0B96-4AE8-92A7-5F41C29FD7EE}"/>
              </a:ext>
            </a:extLst>
          </p:cNvPr>
          <p:cNvSpPr>
            <a:spLocks noGrp="1"/>
          </p:cNvSpPr>
          <p:nvPr>
            <p:ph type="title"/>
          </p:nvPr>
        </p:nvSpPr>
        <p:spPr>
          <a:xfrm>
            <a:off x="113020" y="115233"/>
            <a:ext cx="8987301" cy="682436"/>
          </a:xfrm>
        </p:spPr>
        <p:txBody>
          <a:bodyPr/>
          <a:lstStyle/>
          <a:p>
            <a:pPr algn="ctr"/>
            <a:r>
              <a:rPr kumimoji="1" lang="ja-JP" altLang="en-US" sz="3600" dirty="0" smtClean="0"/>
              <a:t>コンソーシアムが公開したモデルカリキュラム</a:t>
            </a:r>
            <a:endParaRPr kumimoji="1" lang="ja-JP" altLang="en-US" sz="3600" dirty="0"/>
          </a:p>
        </p:txBody>
      </p:sp>
      <p:sp>
        <p:nvSpPr>
          <p:cNvPr id="2" name="テキスト ボックス 1">
            <a:extLst>
              <a:ext uri="{FF2B5EF4-FFF2-40B4-BE49-F238E27FC236}">
                <a16:creationId xmlns="" xmlns:a16="http://schemas.microsoft.com/office/drawing/2014/main" id="{E1029CB3-24BB-1F4C-B51A-9D9CA4B40F3C}"/>
              </a:ext>
            </a:extLst>
          </p:cNvPr>
          <p:cNvSpPr txBox="1"/>
          <p:nvPr/>
        </p:nvSpPr>
        <p:spPr>
          <a:xfrm>
            <a:off x="367198" y="6287272"/>
            <a:ext cx="8478941" cy="400110"/>
          </a:xfrm>
          <a:prstGeom prst="rect">
            <a:avLst/>
          </a:prstGeom>
          <a:solidFill>
            <a:schemeClr val="accent3"/>
          </a:solidFill>
          <a:ln w="28575">
            <a:solidFill>
              <a:srgbClr val="FF0000"/>
            </a:solidFill>
          </a:ln>
        </p:spPr>
        <p:txBody>
          <a:bodyPr wrap="square" rtlCol="0">
            <a:spAutoFit/>
          </a:bodyPr>
          <a:lstStyle/>
          <a:p>
            <a:pPr lvl="0"/>
            <a:r>
              <a:rPr lang="en-US" altLang="ja-JP" sz="2000">
                <a:solidFill>
                  <a:srgbClr val="FF0000"/>
                </a:solidFill>
              </a:rPr>
              <a:t>http://www.mi.u-tokyo.ac.jp/consortium/pdf/model_literacy.pdf</a:t>
            </a:r>
            <a:endParaRPr kumimoji="1" lang="en-US" altLang="ja-JP" sz="2000" b="0" i="0" u="none" strike="noStrike" kern="1200" cap="none" spc="0" normalizeH="0" baseline="0" noProof="0" dirty="0" smtClean="0">
              <a:ln>
                <a:noFill/>
              </a:ln>
              <a:solidFill>
                <a:srgbClr val="FF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2655696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21F2615-0B96-4AE8-92A7-5F41C29FD7EE}"/>
              </a:ext>
            </a:extLst>
          </p:cNvPr>
          <p:cNvSpPr>
            <a:spLocks noGrp="1"/>
          </p:cNvSpPr>
          <p:nvPr>
            <p:ph type="title"/>
          </p:nvPr>
        </p:nvSpPr>
        <p:spPr>
          <a:xfrm>
            <a:off x="521021" y="56500"/>
            <a:ext cx="8229600" cy="762000"/>
          </a:xfrm>
        </p:spPr>
        <p:txBody>
          <a:bodyPr/>
          <a:lstStyle/>
          <a:p>
            <a:r>
              <a:rPr kumimoji="1" lang="ja-JP" altLang="en-US" dirty="0"/>
              <a:t>データ</a:t>
            </a:r>
            <a:r>
              <a:rPr kumimoji="1" lang="ja-JP" altLang="en-US" dirty="0" smtClean="0"/>
              <a:t>科学</a:t>
            </a:r>
            <a:r>
              <a:rPr kumimoji="1" lang="en-US" altLang="ja-JP" dirty="0" smtClean="0"/>
              <a:t>(</a:t>
            </a:r>
            <a:r>
              <a:rPr kumimoji="1" lang="ja-JP" altLang="en-US" dirty="0" smtClean="0"/>
              <a:t>データサイエンス</a:t>
            </a:r>
            <a:r>
              <a:rPr kumimoji="1" lang="en-US" altLang="ja-JP" dirty="0" smtClean="0"/>
              <a:t>)</a:t>
            </a:r>
            <a:r>
              <a:rPr kumimoji="1" lang="ja-JP" altLang="en-US" dirty="0" err="1" smtClean="0"/>
              <a:t>って</a:t>
            </a:r>
            <a:r>
              <a:rPr kumimoji="1" lang="ja-JP" altLang="en-US" dirty="0"/>
              <a:t>何</a:t>
            </a:r>
            <a:r>
              <a:rPr kumimoji="1" lang="en-US" altLang="ja-JP" dirty="0"/>
              <a:t>?</a:t>
            </a:r>
            <a:endParaRPr kumimoji="1" lang="ja-JP" altLang="en-US" dirty="0"/>
          </a:p>
        </p:txBody>
      </p:sp>
      <p:sp>
        <p:nvSpPr>
          <p:cNvPr id="3" name="コンテンツ プレースホルダー 2">
            <a:extLst>
              <a:ext uri="{FF2B5EF4-FFF2-40B4-BE49-F238E27FC236}">
                <a16:creationId xmlns="" xmlns:a16="http://schemas.microsoft.com/office/drawing/2014/main" id="{BAC365D8-D9D0-4BE6-A4D5-5CE3FD53663A}"/>
              </a:ext>
            </a:extLst>
          </p:cNvPr>
          <p:cNvSpPr>
            <a:spLocks noGrp="1"/>
          </p:cNvSpPr>
          <p:nvPr>
            <p:ph idx="1"/>
          </p:nvPr>
        </p:nvSpPr>
        <p:spPr>
          <a:xfrm>
            <a:off x="113960" y="818501"/>
            <a:ext cx="8953414" cy="1573816"/>
          </a:xfrm>
        </p:spPr>
        <p:txBody>
          <a:bodyPr/>
          <a:lstStyle/>
          <a:p>
            <a:pPr marL="0" indent="0" algn="ctr">
              <a:buNone/>
            </a:pPr>
            <a:r>
              <a:rPr lang="ja-JP" altLang="en-US" sz="2800" dirty="0">
                <a:solidFill>
                  <a:srgbClr val="FF6600"/>
                </a:solidFill>
              </a:rPr>
              <a:t>データ</a:t>
            </a:r>
            <a:r>
              <a:rPr lang="ja-JP" altLang="en-US" sz="2800" dirty="0"/>
              <a:t>を収集して</a:t>
            </a:r>
            <a:r>
              <a:rPr lang="ja-JP" altLang="en-US" sz="2800" dirty="0">
                <a:solidFill>
                  <a:srgbClr val="FF6600"/>
                </a:solidFill>
              </a:rPr>
              <a:t>コンピュータ</a:t>
            </a:r>
            <a:r>
              <a:rPr lang="ja-JP" altLang="en-US" sz="2800" dirty="0"/>
              <a:t>で管理し、</a:t>
            </a:r>
            <a:r>
              <a:rPr lang="ja-JP" altLang="en-US" sz="2800" dirty="0">
                <a:solidFill>
                  <a:srgbClr val="FF6600"/>
                </a:solidFill>
              </a:rPr>
              <a:t>数理的手法</a:t>
            </a:r>
            <a:r>
              <a:rPr lang="ja-JP" altLang="en-US" sz="2800" dirty="0"/>
              <a:t>を用いて分析することにより結論を導き、将来の推測を行う学問</a:t>
            </a:r>
            <a:endParaRPr lang="en-US" altLang="ja-JP" sz="2800" dirty="0"/>
          </a:p>
          <a:p>
            <a:pPr marL="0" indent="0" algn="ctr">
              <a:buNone/>
            </a:pPr>
            <a:r>
              <a:rPr lang="ja-JP" altLang="en-US" sz="2800" dirty="0">
                <a:solidFill>
                  <a:srgbClr val="FF0000"/>
                </a:solidFill>
              </a:rPr>
              <a:t>情報学・統計学・数学</a:t>
            </a:r>
            <a:r>
              <a:rPr lang="en-US" altLang="ja-JP" sz="2800" dirty="0">
                <a:solidFill>
                  <a:srgbClr val="FF0000"/>
                </a:solidFill>
              </a:rPr>
              <a:t>(</a:t>
            </a:r>
            <a:r>
              <a:rPr lang="ja-JP" altLang="en-US" sz="2800" dirty="0">
                <a:solidFill>
                  <a:srgbClr val="FF0000"/>
                </a:solidFill>
              </a:rPr>
              <a:t>数理科学</a:t>
            </a:r>
            <a:r>
              <a:rPr lang="en-US" altLang="ja-JP" sz="2800" dirty="0">
                <a:solidFill>
                  <a:srgbClr val="FF0000"/>
                </a:solidFill>
              </a:rPr>
              <a:t>)</a:t>
            </a:r>
            <a:r>
              <a:rPr lang="ja-JP" altLang="en-US" sz="2800" dirty="0">
                <a:solidFill>
                  <a:srgbClr val="FF0000"/>
                </a:solidFill>
              </a:rPr>
              <a:t>の融合分野</a:t>
            </a:r>
            <a:endParaRPr lang="en-US" altLang="ja-JP" sz="2800" dirty="0">
              <a:solidFill>
                <a:srgbClr val="FF0000"/>
              </a:solidFill>
            </a:endParaRPr>
          </a:p>
        </p:txBody>
      </p:sp>
      <p:sp>
        <p:nvSpPr>
          <p:cNvPr id="6" name="Shape 187">
            <a:extLst>
              <a:ext uri="{FF2B5EF4-FFF2-40B4-BE49-F238E27FC236}">
                <a16:creationId xmlns="" xmlns:a16="http://schemas.microsoft.com/office/drawing/2014/main" id="{BD3F1B06-9E84-48DE-9045-478AA7D52650}"/>
              </a:ext>
            </a:extLst>
          </p:cNvPr>
          <p:cNvSpPr/>
          <p:nvPr/>
        </p:nvSpPr>
        <p:spPr>
          <a:xfrm>
            <a:off x="6357162" y="2813336"/>
            <a:ext cx="1827474" cy="439735"/>
          </a:xfrm>
          <a:prstGeom prst="roundRect">
            <a:avLst>
              <a:gd name="adj" fmla="val 48511"/>
            </a:avLst>
          </a:prstGeom>
          <a:solidFill>
            <a:srgbClr val="FFF4E0"/>
          </a:solidFill>
          <a:ln w="12700" cap="flat">
            <a:solidFill>
              <a:srgbClr val="AD5B24"/>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r>
              <a:rPr lang="ja-JP" altLang="en-US" sz="2400" dirty="0">
                <a:solidFill>
                  <a:sysClr val="windowText" lastClr="000000"/>
                </a:solidFill>
                <a:latin typeface="HG丸ｺﾞｼｯｸM-PRO" panose="020F0600000000000000" pitchFamily="50" charset="-128"/>
                <a:ea typeface="HG丸ｺﾞｼｯｸM-PRO" panose="020F0600000000000000" pitchFamily="50" charset="-128"/>
                <a:sym typeface="Calibri"/>
              </a:rPr>
              <a:t>数理科学</a:t>
            </a:r>
            <a:endParaRPr sz="2400" dirty="0">
              <a:solidFill>
                <a:sysClr val="windowText" lastClr="000000"/>
              </a:solidFill>
              <a:latin typeface="HG丸ｺﾞｼｯｸM-PRO" panose="020F0600000000000000" pitchFamily="50" charset="-128"/>
              <a:ea typeface="HG丸ｺﾞｼｯｸM-PRO" panose="020F0600000000000000" pitchFamily="50" charset="-128"/>
              <a:sym typeface="Calibri"/>
            </a:endParaRPr>
          </a:p>
        </p:txBody>
      </p:sp>
      <p:sp>
        <p:nvSpPr>
          <p:cNvPr id="7" name="Shape 190">
            <a:extLst>
              <a:ext uri="{FF2B5EF4-FFF2-40B4-BE49-F238E27FC236}">
                <a16:creationId xmlns="" xmlns:a16="http://schemas.microsoft.com/office/drawing/2014/main" id="{191DB5F8-D3E6-4C7F-8EFC-EB2839C9D49C}"/>
              </a:ext>
            </a:extLst>
          </p:cNvPr>
          <p:cNvSpPr/>
          <p:nvPr/>
        </p:nvSpPr>
        <p:spPr>
          <a:xfrm>
            <a:off x="3611567" y="4205237"/>
            <a:ext cx="1658047" cy="464835"/>
          </a:xfrm>
          <a:prstGeom prst="roundRect">
            <a:avLst>
              <a:gd name="adj" fmla="val 48511"/>
            </a:avLst>
          </a:prstGeom>
          <a:solidFill>
            <a:srgbClr val="FFF4E0"/>
          </a:solidFill>
          <a:ln w="12700" cap="flat">
            <a:solidFill>
              <a:srgbClr val="AD5B24"/>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r>
              <a:rPr lang="ja-JP" altLang="en-US" sz="2400" dirty="0">
                <a:solidFill>
                  <a:sysClr val="windowText" lastClr="000000"/>
                </a:solidFill>
                <a:latin typeface="HG丸ｺﾞｼｯｸM-PRO" panose="020F0600000000000000" pitchFamily="50" charset="-128"/>
                <a:ea typeface="HG丸ｺﾞｼｯｸM-PRO" panose="020F0600000000000000" pitchFamily="50" charset="-128"/>
                <a:sym typeface="Calibri"/>
              </a:rPr>
              <a:t>情報学</a:t>
            </a:r>
            <a:endParaRPr sz="2400" dirty="0">
              <a:solidFill>
                <a:sysClr val="windowText" lastClr="000000"/>
              </a:solidFill>
              <a:latin typeface="HG丸ｺﾞｼｯｸM-PRO" panose="020F0600000000000000" pitchFamily="50" charset="-128"/>
              <a:ea typeface="HG丸ｺﾞｼｯｸM-PRO" panose="020F0600000000000000" pitchFamily="50" charset="-128"/>
              <a:sym typeface="Calibri"/>
            </a:endParaRPr>
          </a:p>
        </p:txBody>
      </p:sp>
      <p:sp>
        <p:nvSpPr>
          <p:cNvPr id="8" name="Shape 193">
            <a:extLst>
              <a:ext uri="{FF2B5EF4-FFF2-40B4-BE49-F238E27FC236}">
                <a16:creationId xmlns="" xmlns:a16="http://schemas.microsoft.com/office/drawing/2014/main" id="{4B6EB8B3-7908-4E16-9D52-38C2DF79A381}"/>
              </a:ext>
            </a:extLst>
          </p:cNvPr>
          <p:cNvSpPr/>
          <p:nvPr/>
        </p:nvSpPr>
        <p:spPr>
          <a:xfrm>
            <a:off x="1169318" y="2839609"/>
            <a:ext cx="1844590" cy="427380"/>
          </a:xfrm>
          <a:prstGeom prst="roundRect">
            <a:avLst>
              <a:gd name="adj" fmla="val 48511"/>
            </a:avLst>
          </a:prstGeom>
          <a:solidFill>
            <a:srgbClr val="FFF4E0"/>
          </a:solidFill>
          <a:ln w="12700" cap="flat">
            <a:solidFill>
              <a:srgbClr val="AD5B24"/>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r>
              <a:rPr lang="ja-JP" altLang="en-US" sz="2400" dirty="0">
                <a:solidFill>
                  <a:sysClr val="windowText" lastClr="000000"/>
                </a:solidFill>
                <a:latin typeface="HG丸ｺﾞｼｯｸM-PRO" panose="020F0600000000000000" pitchFamily="50" charset="-128"/>
                <a:ea typeface="HG丸ｺﾞｼｯｸM-PRO" panose="020F0600000000000000" pitchFamily="50" charset="-128"/>
                <a:sym typeface="Calibri"/>
              </a:rPr>
              <a:t>統計学</a:t>
            </a:r>
            <a:endParaRPr sz="2400" dirty="0">
              <a:solidFill>
                <a:sysClr val="windowText" lastClr="000000"/>
              </a:solidFill>
              <a:latin typeface="HG丸ｺﾞｼｯｸM-PRO" panose="020F0600000000000000" pitchFamily="50" charset="-128"/>
              <a:ea typeface="HG丸ｺﾞｼｯｸM-PRO" panose="020F0600000000000000" pitchFamily="50" charset="-128"/>
              <a:sym typeface="Calibri"/>
            </a:endParaRPr>
          </a:p>
        </p:txBody>
      </p:sp>
      <p:sp>
        <p:nvSpPr>
          <p:cNvPr id="9" name="Shape 196">
            <a:extLst>
              <a:ext uri="{FF2B5EF4-FFF2-40B4-BE49-F238E27FC236}">
                <a16:creationId xmlns="" xmlns:a16="http://schemas.microsoft.com/office/drawing/2014/main" id="{40CDBE85-C882-4ABF-AFA1-624E16904265}"/>
              </a:ext>
            </a:extLst>
          </p:cNvPr>
          <p:cNvSpPr/>
          <p:nvPr/>
        </p:nvSpPr>
        <p:spPr>
          <a:xfrm>
            <a:off x="2199409" y="3253071"/>
            <a:ext cx="1909466" cy="1011177"/>
          </a:xfrm>
          <a:prstGeom prst="line">
            <a:avLst/>
          </a:prstGeom>
          <a:noFill/>
          <a:ln w="38100" cap="flat">
            <a:solidFill>
              <a:schemeClr val="accent1">
                <a:lumMod val="75000"/>
              </a:schemeClr>
            </a:solidFill>
            <a:prstDash val="solid"/>
            <a:miter lim="800000"/>
            <a:headEnd type="triangle" w="med" len="med"/>
            <a:tailEnd type="triangle" w="med" len="med"/>
          </a:ln>
          <a:effectLst/>
        </p:spPr>
        <p:txBody>
          <a:bodyPr wrap="square" lIns="45718" tIns="45718" rIns="45718" bIns="45718" numCol="1" anchor="t">
            <a:noAutofit/>
          </a:bodyPr>
          <a:lstStyle/>
          <a:p>
            <a:endParaRPr sz="1000">
              <a:solidFill>
                <a:prstClr val="black"/>
              </a:solidFill>
              <a:latin typeface="HG丸ｺﾞｼｯｸM-PRO" panose="020F0600000000000000" pitchFamily="50" charset="-128"/>
              <a:ea typeface="HG丸ｺﾞｼｯｸM-PRO" panose="020F0600000000000000" pitchFamily="50" charset="-128"/>
            </a:endParaRPr>
          </a:p>
        </p:txBody>
      </p:sp>
      <p:sp>
        <p:nvSpPr>
          <p:cNvPr id="10" name="Shape 196">
            <a:extLst>
              <a:ext uri="{FF2B5EF4-FFF2-40B4-BE49-F238E27FC236}">
                <a16:creationId xmlns="" xmlns:a16="http://schemas.microsoft.com/office/drawing/2014/main" id="{35A000E6-5DB7-4E31-8C81-DE2AEB10FBF3}"/>
              </a:ext>
            </a:extLst>
          </p:cNvPr>
          <p:cNvSpPr/>
          <p:nvPr/>
        </p:nvSpPr>
        <p:spPr>
          <a:xfrm flipH="1">
            <a:off x="4823299" y="3266491"/>
            <a:ext cx="1881376" cy="964660"/>
          </a:xfrm>
          <a:prstGeom prst="line">
            <a:avLst/>
          </a:prstGeom>
          <a:noFill/>
          <a:ln w="38100" cap="flat">
            <a:solidFill>
              <a:schemeClr val="accent1">
                <a:lumMod val="75000"/>
              </a:schemeClr>
            </a:solidFill>
            <a:prstDash val="solid"/>
            <a:miter lim="800000"/>
            <a:headEnd type="triangle" w="med" len="med"/>
            <a:tailEnd type="triangle" w="med" len="med"/>
          </a:ln>
          <a:effectLst/>
        </p:spPr>
        <p:txBody>
          <a:bodyPr wrap="square" lIns="45718" tIns="45718" rIns="45718" bIns="45718" numCol="1" anchor="t">
            <a:noAutofit/>
          </a:bodyPr>
          <a:lstStyle/>
          <a:p>
            <a:endParaRPr sz="1200">
              <a:solidFill>
                <a:prstClr val="black"/>
              </a:solidFill>
              <a:latin typeface="HG丸ｺﾞｼｯｸM-PRO" panose="020F0600000000000000" pitchFamily="50" charset="-128"/>
              <a:ea typeface="HG丸ｺﾞｼｯｸM-PRO" panose="020F0600000000000000" pitchFamily="50" charset="-128"/>
            </a:endParaRPr>
          </a:p>
        </p:txBody>
      </p:sp>
      <p:sp>
        <p:nvSpPr>
          <p:cNvPr id="11" name="Shape 196">
            <a:extLst>
              <a:ext uri="{FF2B5EF4-FFF2-40B4-BE49-F238E27FC236}">
                <a16:creationId xmlns="" xmlns:a16="http://schemas.microsoft.com/office/drawing/2014/main" id="{68118107-623A-4699-9FA4-D520477781F2}"/>
              </a:ext>
            </a:extLst>
          </p:cNvPr>
          <p:cNvSpPr/>
          <p:nvPr/>
        </p:nvSpPr>
        <p:spPr>
          <a:xfrm flipH="1" flipV="1">
            <a:off x="2934586" y="3074945"/>
            <a:ext cx="3466212" cy="21365"/>
          </a:xfrm>
          <a:prstGeom prst="line">
            <a:avLst/>
          </a:prstGeom>
          <a:noFill/>
          <a:ln w="38100" cap="flat">
            <a:solidFill>
              <a:schemeClr val="accent1">
                <a:lumMod val="75000"/>
              </a:schemeClr>
            </a:solidFill>
            <a:prstDash val="solid"/>
            <a:miter lim="800000"/>
            <a:headEnd type="triangle" w="med" len="med"/>
            <a:tailEnd type="triangle" w="med" len="med"/>
          </a:ln>
          <a:effectLst/>
        </p:spPr>
        <p:txBody>
          <a:bodyPr wrap="square" lIns="45718" tIns="45718" rIns="45718" bIns="45718" numCol="1" anchor="t">
            <a:noAutofit/>
          </a:bodyPr>
          <a:lstStyle/>
          <a:p>
            <a:endParaRPr sz="1200">
              <a:solidFill>
                <a:prstClr val="black"/>
              </a:solidFill>
              <a:latin typeface="HG丸ｺﾞｼｯｸM-PRO" panose="020F0600000000000000" pitchFamily="50" charset="-128"/>
              <a:ea typeface="HG丸ｺﾞｼｯｸM-PRO" panose="020F0600000000000000" pitchFamily="50" charset="-128"/>
            </a:endParaRPr>
          </a:p>
        </p:txBody>
      </p:sp>
      <p:sp>
        <p:nvSpPr>
          <p:cNvPr id="17" name="角丸四角形 16"/>
          <p:cNvSpPr/>
          <p:nvPr/>
        </p:nvSpPr>
        <p:spPr bwMode="auto">
          <a:xfrm>
            <a:off x="733647" y="2588070"/>
            <a:ext cx="7953153" cy="2252682"/>
          </a:xfrm>
          <a:prstGeom prst="roundRect">
            <a:avLst/>
          </a:prstGeom>
          <a:noFill/>
          <a:ln w="381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16" name="テキスト ボックス 15"/>
          <p:cNvSpPr txBox="1"/>
          <p:nvPr/>
        </p:nvSpPr>
        <p:spPr>
          <a:xfrm>
            <a:off x="3401795" y="2326459"/>
            <a:ext cx="2108269" cy="584775"/>
          </a:xfrm>
          <a:prstGeom prst="rect">
            <a:avLst/>
          </a:prstGeom>
          <a:solidFill>
            <a:schemeClr val="bg1"/>
          </a:solidFill>
          <a:ln w="28575">
            <a:solidFill>
              <a:srgbClr val="000099"/>
            </a:solidFill>
          </a:ln>
        </p:spPr>
        <p:txBody>
          <a:bodyPr wrap="none" rtlCol="0">
            <a:spAutoFit/>
          </a:bodyPr>
          <a:lstStyle/>
          <a:p>
            <a:r>
              <a:rPr kumimoji="1" lang="ja-JP" altLang="en-US" sz="3200" dirty="0">
                <a:solidFill>
                  <a:srgbClr val="000099"/>
                </a:solidFill>
              </a:rPr>
              <a:t>データ科学</a:t>
            </a:r>
          </a:p>
        </p:txBody>
      </p:sp>
      <p:sp>
        <p:nvSpPr>
          <p:cNvPr id="5" name="正方形/長方形 4">
            <a:extLst>
              <a:ext uri="{FF2B5EF4-FFF2-40B4-BE49-F238E27FC236}">
                <a16:creationId xmlns="" xmlns:a16="http://schemas.microsoft.com/office/drawing/2014/main" id="{862D2E25-C1F8-48CD-95BA-98668659CD10}"/>
              </a:ext>
            </a:extLst>
          </p:cNvPr>
          <p:cNvSpPr/>
          <p:nvPr/>
        </p:nvSpPr>
        <p:spPr bwMode="auto">
          <a:xfrm>
            <a:off x="2842653" y="3187113"/>
            <a:ext cx="3195873" cy="736256"/>
          </a:xfrm>
          <a:prstGeom prst="rect">
            <a:avLst/>
          </a:prstGeom>
          <a:solidFill>
            <a:schemeClr val="bg1"/>
          </a:solidFill>
          <a:ln w="57150" cap="flat" cmpd="sng" algn="ctr">
            <a:solidFill>
              <a:srgbClr val="FF33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lnSpc>
                <a:spcPct val="90000"/>
              </a:lnSpc>
            </a:pPr>
            <a:r>
              <a:rPr lang="ja-JP" altLang="en-US" sz="2000" dirty="0"/>
              <a:t>論より証拠</a:t>
            </a:r>
            <a:endParaRPr lang="en-US" altLang="ja-JP" sz="2000" dirty="0"/>
          </a:p>
          <a:p>
            <a:pPr algn="ctr">
              <a:lnSpc>
                <a:spcPct val="90000"/>
              </a:lnSpc>
            </a:pPr>
            <a:r>
              <a:rPr lang="ja-JP" altLang="en-US" sz="2400" dirty="0">
                <a:solidFill>
                  <a:srgbClr val="FF0000"/>
                </a:solidFill>
              </a:rPr>
              <a:t>証拠</a:t>
            </a:r>
            <a:r>
              <a:rPr lang="en-US" altLang="ja-JP" sz="2400" dirty="0">
                <a:solidFill>
                  <a:srgbClr val="FF0000"/>
                </a:solidFill>
              </a:rPr>
              <a:t>(</a:t>
            </a:r>
            <a:r>
              <a:rPr lang="ja-JP" altLang="en-US" sz="2400" dirty="0">
                <a:solidFill>
                  <a:srgbClr val="FF0000"/>
                </a:solidFill>
              </a:rPr>
              <a:t>データ</a:t>
            </a:r>
            <a:r>
              <a:rPr lang="en-US" altLang="ja-JP" sz="2400" dirty="0">
                <a:solidFill>
                  <a:srgbClr val="FF0000"/>
                </a:solidFill>
              </a:rPr>
              <a:t>)</a:t>
            </a:r>
            <a:r>
              <a:rPr lang="ja-JP" altLang="en-US" sz="2400" dirty="0">
                <a:solidFill>
                  <a:srgbClr val="FF0000"/>
                </a:solidFill>
              </a:rPr>
              <a:t>から理論</a:t>
            </a:r>
            <a:endParaRPr lang="en-US" altLang="ja-JP" sz="2400" dirty="0">
              <a:solidFill>
                <a:srgbClr val="FF0000"/>
              </a:solidFill>
            </a:endParaRPr>
          </a:p>
        </p:txBody>
      </p:sp>
      <p:grpSp>
        <p:nvGrpSpPr>
          <p:cNvPr id="20" name="Group 132"/>
          <p:cNvGrpSpPr/>
          <p:nvPr/>
        </p:nvGrpSpPr>
        <p:grpSpPr>
          <a:xfrm>
            <a:off x="990290" y="4854170"/>
            <a:ext cx="761150" cy="739376"/>
            <a:chOff x="-1" y="-1"/>
            <a:chExt cx="571315" cy="549230"/>
          </a:xfrm>
          <a:solidFill>
            <a:schemeClr val="accent2">
              <a:lumMod val="20000"/>
              <a:lumOff val="80000"/>
            </a:schemeClr>
          </a:solidFill>
        </p:grpSpPr>
        <p:sp>
          <p:nvSpPr>
            <p:cNvPr id="36" name="Shape 130"/>
            <p:cNvSpPr/>
            <p:nvPr/>
          </p:nvSpPr>
          <p:spPr>
            <a:xfrm>
              <a:off x="-1" y="-1"/>
              <a:ext cx="571315" cy="549230"/>
            </a:xfrm>
            <a:prstGeom prst="ellipse">
              <a:avLst/>
            </a:prstGeom>
            <a:grpFill/>
            <a:ln w="12700" cap="flat">
              <a:noFill/>
              <a:miter lim="400000"/>
            </a:ln>
            <a:effectLst/>
          </p:spPr>
          <p:txBody>
            <a:bodyPr wrap="square" lIns="42201" tIns="42201" rIns="42201" bIns="42201" numCol="1" anchor="ctr">
              <a:noAutofit/>
            </a:bodyPr>
            <a:lstStyle/>
            <a:p>
              <a:pPr algn="ctr" defTabSz="992561">
                <a:defRPr sz="1200">
                  <a:latin typeface="+mj-lt"/>
                  <a:ea typeface="+mj-ea"/>
                  <a:cs typeface="+mj-cs"/>
                  <a:sym typeface="Calibri"/>
                </a:defRPr>
              </a:pPr>
              <a:endParaRPr sz="1600" b="1">
                <a:solidFill>
                  <a:prstClr val="black"/>
                </a:solidFill>
                <a:sym typeface="Calibri"/>
              </a:endParaRPr>
            </a:p>
          </p:txBody>
        </p:sp>
        <p:sp>
          <p:nvSpPr>
            <p:cNvPr id="37" name="Shape 131"/>
            <p:cNvSpPr/>
            <p:nvPr/>
          </p:nvSpPr>
          <p:spPr>
            <a:xfrm>
              <a:off x="83667" y="151502"/>
              <a:ext cx="403975" cy="246208"/>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42201" tIns="42201" rIns="42201" bIns="42201" numCol="1" anchor="ctr">
              <a:spAutoFit/>
            </a:bodyPr>
            <a:lstStyle>
              <a:lvl1pPr defTabSz="804647">
                <a:defRPr sz="1200">
                  <a:latin typeface="+mj-lt"/>
                  <a:ea typeface="+mj-ea"/>
                  <a:cs typeface="+mj-cs"/>
                  <a:sym typeface="Calibri"/>
                </a:defRPr>
              </a:lvl1pPr>
            </a:lstStyle>
            <a:p>
              <a:pPr algn="ctr"/>
              <a:r>
                <a:rPr sz="1600" b="1" dirty="0" err="1">
                  <a:solidFill>
                    <a:prstClr val="black"/>
                  </a:solidFill>
                </a:rPr>
                <a:t>創薬</a:t>
              </a:r>
              <a:endParaRPr sz="1600" b="1" dirty="0">
                <a:solidFill>
                  <a:prstClr val="black"/>
                </a:solidFill>
              </a:endParaRPr>
            </a:p>
          </p:txBody>
        </p:sp>
      </p:grpSp>
      <p:sp>
        <p:nvSpPr>
          <p:cNvPr id="21" name="Shape 133"/>
          <p:cNvSpPr/>
          <p:nvPr/>
        </p:nvSpPr>
        <p:spPr>
          <a:xfrm>
            <a:off x="2448504" y="4854172"/>
            <a:ext cx="761149" cy="739374"/>
          </a:xfrm>
          <a:prstGeom prst="ellipse">
            <a:avLst/>
          </a:prstGeom>
          <a:solidFill>
            <a:schemeClr val="accent2">
              <a:lumMod val="20000"/>
              <a:lumOff val="80000"/>
            </a:schemeClr>
          </a:solidFill>
          <a:ln w="12700" cap="flat">
            <a:noFill/>
            <a:miter lim="400000"/>
          </a:ln>
          <a:effectLst/>
        </p:spPr>
        <p:txBody>
          <a:bodyPr wrap="square" lIns="42201" tIns="42201" rIns="42201" bIns="42201" numCol="1" anchor="ctr">
            <a:noAutofit/>
          </a:bodyPr>
          <a:lstStyle/>
          <a:p>
            <a:pPr algn="ctr" defTabSz="992561">
              <a:defRPr sz="1200">
                <a:latin typeface="+mj-lt"/>
                <a:ea typeface="+mj-ea"/>
                <a:cs typeface="+mj-cs"/>
                <a:sym typeface="Calibri"/>
              </a:defRPr>
            </a:pPr>
            <a:r>
              <a:rPr lang="ja-JP" altLang="en-US" sz="1600" b="1" dirty="0">
                <a:solidFill>
                  <a:prstClr val="black"/>
                </a:solidFill>
                <a:sym typeface="Calibri"/>
              </a:rPr>
              <a:t>建築設計</a:t>
            </a:r>
            <a:endParaRPr sz="1600" b="1" dirty="0">
              <a:solidFill>
                <a:prstClr val="black"/>
              </a:solidFill>
              <a:sym typeface="Calibri"/>
            </a:endParaRPr>
          </a:p>
        </p:txBody>
      </p:sp>
      <p:sp>
        <p:nvSpPr>
          <p:cNvPr id="22" name="Shape 139"/>
          <p:cNvSpPr/>
          <p:nvPr/>
        </p:nvSpPr>
        <p:spPr>
          <a:xfrm>
            <a:off x="261183" y="4854172"/>
            <a:ext cx="761149" cy="739374"/>
          </a:xfrm>
          <a:prstGeom prst="ellipse">
            <a:avLst/>
          </a:prstGeom>
          <a:solidFill>
            <a:schemeClr val="accent2">
              <a:lumMod val="20000"/>
              <a:lumOff val="80000"/>
            </a:schemeClr>
          </a:solidFill>
          <a:ln w="12700" cap="flat">
            <a:noFill/>
            <a:miter lim="400000"/>
          </a:ln>
          <a:effectLst/>
        </p:spPr>
        <p:txBody>
          <a:bodyPr wrap="square" lIns="42201" tIns="42201" rIns="42201" bIns="42201" numCol="1" anchor="ctr">
            <a:noAutofit/>
          </a:bodyPr>
          <a:lstStyle/>
          <a:p>
            <a:pPr algn="ctr" defTabSz="992561">
              <a:defRPr sz="1200">
                <a:latin typeface="+mj-lt"/>
                <a:ea typeface="+mj-ea"/>
                <a:cs typeface="+mj-cs"/>
                <a:sym typeface="Calibri"/>
              </a:defRPr>
            </a:pPr>
            <a:r>
              <a:rPr lang="ja-JP" altLang="en-US" sz="1600" b="1" dirty="0">
                <a:solidFill>
                  <a:prstClr val="black"/>
                </a:solidFill>
                <a:sym typeface="Calibri"/>
              </a:rPr>
              <a:t>医療情報</a:t>
            </a:r>
            <a:endParaRPr sz="1600" b="1" dirty="0">
              <a:solidFill>
                <a:prstClr val="black"/>
              </a:solidFill>
              <a:sym typeface="Calibri"/>
            </a:endParaRPr>
          </a:p>
        </p:txBody>
      </p:sp>
      <p:sp>
        <p:nvSpPr>
          <p:cNvPr id="23" name="Shape 142"/>
          <p:cNvSpPr/>
          <p:nvPr/>
        </p:nvSpPr>
        <p:spPr>
          <a:xfrm>
            <a:off x="1719397" y="4854172"/>
            <a:ext cx="761149" cy="739374"/>
          </a:xfrm>
          <a:prstGeom prst="ellipse">
            <a:avLst/>
          </a:prstGeom>
          <a:solidFill>
            <a:schemeClr val="accent2">
              <a:lumMod val="20000"/>
              <a:lumOff val="80000"/>
            </a:schemeClr>
          </a:solidFill>
          <a:ln w="12700" cap="flat">
            <a:noFill/>
            <a:miter lim="400000"/>
          </a:ln>
          <a:effectLst/>
        </p:spPr>
        <p:txBody>
          <a:bodyPr wrap="square" lIns="42201" tIns="42201" rIns="42201" bIns="42201" numCol="1" anchor="ctr">
            <a:noAutofit/>
          </a:bodyPr>
          <a:lstStyle/>
          <a:p>
            <a:pPr algn="ctr" defTabSz="992561">
              <a:defRPr sz="1200">
                <a:latin typeface="+mj-lt"/>
                <a:ea typeface="+mj-ea"/>
                <a:cs typeface="+mj-cs"/>
                <a:sym typeface="Calibri"/>
              </a:defRPr>
            </a:pPr>
            <a:r>
              <a:rPr lang="ja-JP" altLang="en-US" sz="1600" b="1" dirty="0">
                <a:solidFill>
                  <a:prstClr val="black"/>
                </a:solidFill>
                <a:sym typeface="Calibri"/>
              </a:rPr>
              <a:t>経営分析</a:t>
            </a:r>
            <a:endParaRPr sz="1600" b="1" dirty="0">
              <a:solidFill>
                <a:prstClr val="black"/>
              </a:solidFill>
              <a:sym typeface="Calibri"/>
            </a:endParaRPr>
          </a:p>
        </p:txBody>
      </p:sp>
      <p:sp>
        <p:nvSpPr>
          <p:cNvPr id="24" name="Shape 175"/>
          <p:cNvSpPr/>
          <p:nvPr/>
        </p:nvSpPr>
        <p:spPr>
          <a:xfrm>
            <a:off x="3906716" y="4854172"/>
            <a:ext cx="761149" cy="739374"/>
          </a:xfrm>
          <a:prstGeom prst="ellipse">
            <a:avLst/>
          </a:prstGeom>
          <a:solidFill>
            <a:schemeClr val="accent2">
              <a:lumMod val="20000"/>
              <a:lumOff val="80000"/>
            </a:schemeClr>
          </a:solidFill>
          <a:ln w="12700" cap="flat">
            <a:noFill/>
            <a:miter lim="400000"/>
          </a:ln>
          <a:effectLst/>
        </p:spPr>
        <p:txBody>
          <a:bodyPr wrap="square" lIns="42201" tIns="42201" rIns="42201" bIns="42201" numCol="1" anchor="ctr">
            <a:noAutofit/>
          </a:bodyPr>
          <a:lstStyle/>
          <a:p>
            <a:pPr algn="ctr" defTabSz="992561">
              <a:defRPr sz="1200">
                <a:latin typeface="+mj-lt"/>
                <a:ea typeface="+mj-ea"/>
                <a:cs typeface="+mj-cs"/>
                <a:sym typeface="Calibri"/>
              </a:defRPr>
            </a:pPr>
            <a:r>
              <a:rPr lang="ja-JP" altLang="en-US" sz="1600" b="1" dirty="0">
                <a:solidFill>
                  <a:prstClr val="black"/>
                </a:solidFill>
                <a:sym typeface="Calibri"/>
              </a:rPr>
              <a:t>政策決定</a:t>
            </a:r>
            <a:endParaRPr sz="1600" b="1" dirty="0">
              <a:solidFill>
                <a:prstClr val="black"/>
              </a:solidFill>
              <a:sym typeface="Calibri"/>
            </a:endParaRPr>
          </a:p>
        </p:txBody>
      </p:sp>
      <p:grpSp>
        <p:nvGrpSpPr>
          <p:cNvPr id="25" name="Group 180"/>
          <p:cNvGrpSpPr/>
          <p:nvPr/>
        </p:nvGrpSpPr>
        <p:grpSpPr>
          <a:xfrm>
            <a:off x="3177609" y="4854174"/>
            <a:ext cx="761150" cy="739376"/>
            <a:chOff x="-1" y="0"/>
            <a:chExt cx="571315" cy="549229"/>
          </a:xfrm>
          <a:solidFill>
            <a:schemeClr val="accent2">
              <a:lumMod val="20000"/>
              <a:lumOff val="80000"/>
            </a:schemeClr>
          </a:solidFill>
        </p:grpSpPr>
        <p:sp>
          <p:nvSpPr>
            <p:cNvPr id="34" name="Shape 178"/>
            <p:cNvSpPr/>
            <p:nvPr/>
          </p:nvSpPr>
          <p:spPr>
            <a:xfrm>
              <a:off x="-1" y="0"/>
              <a:ext cx="571315" cy="549229"/>
            </a:xfrm>
            <a:prstGeom prst="ellipse">
              <a:avLst/>
            </a:prstGeom>
            <a:grpFill/>
            <a:ln w="12700" cap="flat">
              <a:noFill/>
              <a:miter lim="400000"/>
            </a:ln>
            <a:effectLst/>
          </p:spPr>
          <p:txBody>
            <a:bodyPr wrap="square" lIns="42201" tIns="42201" rIns="42201" bIns="42201" numCol="1" anchor="ctr">
              <a:noAutofit/>
            </a:bodyPr>
            <a:lstStyle/>
            <a:p>
              <a:pPr algn="ctr" defTabSz="992561">
                <a:defRPr sz="1200">
                  <a:latin typeface="+mj-lt"/>
                  <a:ea typeface="+mj-ea"/>
                  <a:cs typeface="+mj-cs"/>
                  <a:sym typeface="Calibri"/>
                </a:defRPr>
              </a:pPr>
              <a:endParaRPr sz="1600" b="1">
                <a:solidFill>
                  <a:prstClr val="black"/>
                </a:solidFill>
                <a:sym typeface="Calibri"/>
              </a:endParaRPr>
            </a:p>
          </p:txBody>
        </p:sp>
        <p:sp>
          <p:nvSpPr>
            <p:cNvPr id="35" name="Shape 179"/>
            <p:cNvSpPr/>
            <p:nvPr/>
          </p:nvSpPr>
          <p:spPr>
            <a:xfrm>
              <a:off x="83667" y="151503"/>
              <a:ext cx="403975" cy="246208"/>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42201" tIns="42201" rIns="42201" bIns="42201" numCol="1" anchor="ctr">
              <a:spAutoFit/>
            </a:bodyPr>
            <a:lstStyle>
              <a:lvl1pPr defTabSz="804647">
                <a:defRPr sz="1200">
                  <a:latin typeface="+mj-lt"/>
                  <a:ea typeface="+mj-ea"/>
                  <a:cs typeface="+mj-cs"/>
                  <a:sym typeface="Calibri"/>
                </a:defRPr>
              </a:lvl1pPr>
            </a:lstStyle>
            <a:p>
              <a:pPr algn="ctr"/>
              <a:r>
                <a:rPr sz="1600" b="1">
                  <a:solidFill>
                    <a:prstClr val="black"/>
                  </a:solidFill>
                </a:rPr>
                <a:t>金融</a:t>
              </a:r>
            </a:p>
          </p:txBody>
        </p:sp>
      </p:grpSp>
      <p:sp>
        <p:nvSpPr>
          <p:cNvPr id="26" name="Shape 127"/>
          <p:cNvSpPr/>
          <p:nvPr/>
        </p:nvSpPr>
        <p:spPr>
          <a:xfrm>
            <a:off x="6823142" y="4854172"/>
            <a:ext cx="761149" cy="739374"/>
          </a:xfrm>
          <a:prstGeom prst="ellipse">
            <a:avLst/>
          </a:prstGeom>
          <a:solidFill>
            <a:schemeClr val="accent2">
              <a:lumMod val="20000"/>
              <a:lumOff val="80000"/>
            </a:schemeClr>
          </a:solidFill>
          <a:ln w="12700" cap="flat">
            <a:noFill/>
            <a:miter lim="400000"/>
          </a:ln>
          <a:effectLst/>
        </p:spPr>
        <p:txBody>
          <a:bodyPr wrap="square" lIns="42201" tIns="42201" rIns="42201" bIns="42201" numCol="1" anchor="ctr">
            <a:noAutofit/>
          </a:bodyPr>
          <a:lstStyle/>
          <a:p>
            <a:pPr algn="ctr" defTabSz="992561">
              <a:defRPr sz="1200">
                <a:latin typeface="+mj-lt"/>
                <a:ea typeface="+mj-ea"/>
                <a:cs typeface="+mj-cs"/>
                <a:sym typeface="Calibri"/>
              </a:defRPr>
            </a:pPr>
            <a:r>
              <a:rPr lang="ja-JP" altLang="en-US" sz="1600" b="1" dirty="0">
                <a:solidFill>
                  <a:prstClr val="black"/>
                </a:solidFill>
                <a:sym typeface="Calibri"/>
              </a:rPr>
              <a:t>生命科学</a:t>
            </a:r>
            <a:endParaRPr sz="1600" b="1" dirty="0">
              <a:solidFill>
                <a:prstClr val="black"/>
              </a:solidFill>
              <a:sym typeface="Calibri"/>
            </a:endParaRPr>
          </a:p>
        </p:txBody>
      </p:sp>
      <p:sp>
        <p:nvSpPr>
          <p:cNvPr id="27" name="Shape 136"/>
          <p:cNvSpPr/>
          <p:nvPr/>
        </p:nvSpPr>
        <p:spPr>
          <a:xfrm>
            <a:off x="7564049" y="4854172"/>
            <a:ext cx="761149" cy="739374"/>
          </a:xfrm>
          <a:prstGeom prst="ellipse">
            <a:avLst/>
          </a:prstGeom>
          <a:solidFill>
            <a:schemeClr val="accent2">
              <a:lumMod val="20000"/>
              <a:lumOff val="80000"/>
            </a:schemeClr>
          </a:solidFill>
          <a:ln w="12700" cap="flat">
            <a:noFill/>
            <a:miter lim="400000"/>
          </a:ln>
          <a:effectLst/>
        </p:spPr>
        <p:txBody>
          <a:bodyPr wrap="square" lIns="42201" tIns="42201" rIns="42201" bIns="42201" numCol="1" anchor="ctr">
            <a:noAutofit/>
          </a:bodyPr>
          <a:lstStyle/>
          <a:p>
            <a:pPr algn="ctr" defTabSz="992561">
              <a:defRPr sz="1200">
                <a:latin typeface="+mj-lt"/>
                <a:ea typeface="+mj-ea"/>
                <a:cs typeface="+mj-cs"/>
                <a:sym typeface="Calibri"/>
              </a:defRPr>
            </a:pPr>
            <a:r>
              <a:rPr lang="ja-JP" altLang="en-US" sz="1600" b="1" dirty="0">
                <a:solidFill>
                  <a:srgbClr val="FF0000"/>
                </a:solidFill>
                <a:sym typeface="Calibri"/>
              </a:rPr>
              <a:t>人工知能</a:t>
            </a:r>
            <a:endParaRPr sz="1600" b="1" dirty="0">
              <a:solidFill>
                <a:srgbClr val="FF0000"/>
              </a:solidFill>
              <a:sym typeface="Calibri"/>
            </a:endParaRPr>
          </a:p>
        </p:txBody>
      </p:sp>
      <p:sp>
        <p:nvSpPr>
          <p:cNvPr id="28" name="Shape 147"/>
          <p:cNvSpPr/>
          <p:nvPr/>
        </p:nvSpPr>
        <p:spPr>
          <a:xfrm>
            <a:off x="8293159" y="4854170"/>
            <a:ext cx="761149" cy="739374"/>
          </a:xfrm>
          <a:prstGeom prst="ellipse">
            <a:avLst/>
          </a:prstGeom>
          <a:solidFill>
            <a:schemeClr val="accent2">
              <a:lumMod val="20000"/>
              <a:lumOff val="80000"/>
            </a:schemeClr>
          </a:solidFill>
          <a:ln w="12700" cap="flat">
            <a:noFill/>
            <a:miter lim="400000"/>
          </a:ln>
          <a:effectLst/>
        </p:spPr>
        <p:txBody>
          <a:bodyPr wrap="square" lIns="42201" tIns="42201" rIns="42201" bIns="42201" numCol="1" anchor="ctr">
            <a:noAutofit/>
          </a:bodyPr>
          <a:lstStyle/>
          <a:p>
            <a:pPr algn="ctr" defTabSz="992561">
              <a:defRPr sz="1200">
                <a:latin typeface="+mj-lt"/>
                <a:ea typeface="+mj-ea"/>
                <a:cs typeface="+mj-cs"/>
                <a:sym typeface="Calibri"/>
              </a:defRPr>
            </a:pPr>
            <a:r>
              <a:rPr lang="ja-JP" altLang="en-US" sz="1600" b="1" dirty="0">
                <a:solidFill>
                  <a:prstClr val="black"/>
                </a:solidFill>
                <a:sym typeface="Calibri"/>
              </a:rPr>
              <a:t>画像音声</a:t>
            </a:r>
            <a:endParaRPr sz="1600" b="1" dirty="0">
              <a:solidFill>
                <a:prstClr val="black"/>
              </a:solidFill>
              <a:sym typeface="Calibri"/>
            </a:endParaRPr>
          </a:p>
        </p:txBody>
      </p:sp>
      <p:sp>
        <p:nvSpPr>
          <p:cNvPr id="29" name="Shape 150"/>
          <p:cNvSpPr/>
          <p:nvPr/>
        </p:nvSpPr>
        <p:spPr>
          <a:xfrm>
            <a:off x="5364928" y="4854172"/>
            <a:ext cx="761149" cy="739374"/>
          </a:xfrm>
          <a:prstGeom prst="ellipse">
            <a:avLst/>
          </a:prstGeom>
          <a:solidFill>
            <a:schemeClr val="accent2">
              <a:lumMod val="20000"/>
              <a:lumOff val="80000"/>
            </a:schemeClr>
          </a:solidFill>
          <a:ln w="12700" cap="flat">
            <a:noFill/>
            <a:miter lim="400000"/>
          </a:ln>
          <a:effectLst/>
        </p:spPr>
        <p:txBody>
          <a:bodyPr wrap="square" lIns="42201" tIns="42201" rIns="42201" bIns="42201" numCol="1" anchor="ctr">
            <a:noAutofit/>
          </a:bodyPr>
          <a:lstStyle/>
          <a:p>
            <a:pPr algn="ctr" defTabSz="992561">
              <a:defRPr sz="1200">
                <a:latin typeface="+mj-lt"/>
                <a:ea typeface="+mj-ea"/>
                <a:cs typeface="+mj-cs"/>
                <a:sym typeface="Calibri"/>
              </a:defRPr>
            </a:pPr>
            <a:r>
              <a:rPr lang="ja-JP" altLang="en-US" sz="1600" b="1" dirty="0">
                <a:solidFill>
                  <a:prstClr val="black"/>
                </a:solidFill>
                <a:sym typeface="Calibri"/>
              </a:rPr>
              <a:t>文献解析</a:t>
            </a:r>
            <a:endParaRPr sz="1600" b="1" dirty="0">
              <a:solidFill>
                <a:prstClr val="black"/>
              </a:solidFill>
              <a:sym typeface="Calibri"/>
            </a:endParaRPr>
          </a:p>
        </p:txBody>
      </p:sp>
      <p:grpSp>
        <p:nvGrpSpPr>
          <p:cNvPr id="30" name="Group 155"/>
          <p:cNvGrpSpPr/>
          <p:nvPr/>
        </p:nvGrpSpPr>
        <p:grpSpPr>
          <a:xfrm>
            <a:off x="4635821" y="4854172"/>
            <a:ext cx="761150" cy="739376"/>
            <a:chOff x="-1" y="-1"/>
            <a:chExt cx="571315" cy="549228"/>
          </a:xfrm>
          <a:solidFill>
            <a:schemeClr val="accent2">
              <a:lumMod val="20000"/>
              <a:lumOff val="80000"/>
            </a:schemeClr>
          </a:solidFill>
        </p:grpSpPr>
        <p:sp>
          <p:nvSpPr>
            <p:cNvPr id="32" name="Shape 153"/>
            <p:cNvSpPr/>
            <p:nvPr/>
          </p:nvSpPr>
          <p:spPr>
            <a:xfrm>
              <a:off x="-1" y="-1"/>
              <a:ext cx="571315" cy="549228"/>
            </a:xfrm>
            <a:prstGeom prst="ellipse">
              <a:avLst/>
            </a:prstGeom>
            <a:grpFill/>
            <a:ln w="12700" cap="flat">
              <a:noFill/>
              <a:miter lim="400000"/>
            </a:ln>
            <a:effectLst/>
          </p:spPr>
          <p:txBody>
            <a:bodyPr wrap="square" lIns="42201" tIns="42201" rIns="42201" bIns="42201" numCol="1" anchor="ctr">
              <a:noAutofit/>
            </a:bodyPr>
            <a:lstStyle/>
            <a:p>
              <a:pPr algn="ctr" defTabSz="992561">
                <a:defRPr sz="1200">
                  <a:latin typeface="+mj-lt"/>
                  <a:ea typeface="+mj-ea"/>
                  <a:cs typeface="+mj-cs"/>
                  <a:sym typeface="Calibri"/>
                </a:defRPr>
              </a:pPr>
              <a:endParaRPr sz="1600" b="1">
                <a:solidFill>
                  <a:prstClr val="black"/>
                </a:solidFill>
                <a:sym typeface="Calibri"/>
              </a:endParaRPr>
            </a:p>
          </p:txBody>
        </p:sp>
        <p:sp>
          <p:nvSpPr>
            <p:cNvPr id="33" name="Shape 154"/>
            <p:cNvSpPr/>
            <p:nvPr/>
          </p:nvSpPr>
          <p:spPr>
            <a:xfrm>
              <a:off x="83667" y="151501"/>
              <a:ext cx="403973" cy="246208"/>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42201" tIns="42201" rIns="42201" bIns="42201" numCol="1" anchor="ctr">
              <a:spAutoFit/>
            </a:bodyPr>
            <a:lstStyle>
              <a:lvl1pPr defTabSz="1075248">
                <a:defRPr sz="1200">
                  <a:latin typeface="+mj-lt"/>
                  <a:ea typeface="+mj-ea"/>
                  <a:cs typeface="+mj-cs"/>
                  <a:sym typeface="Calibri"/>
                </a:defRPr>
              </a:lvl1pPr>
            </a:lstStyle>
            <a:p>
              <a:pPr algn="ctr"/>
              <a:r>
                <a:rPr sz="1600" b="1">
                  <a:solidFill>
                    <a:prstClr val="black"/>
                  </a:solidFill>
                </a:rPr>
                <a:t>気象</a:t>
              </a:r>
            </a:p>
          </p:txBody>
        </p:sp>
      </p:grpSp>
      <p:sp>
        <p:nvSpPr>
          <p:cNvPr id="31" name="Shape 184"/>
          <p:cNvSpPr/>
          <p:nvPr/>
        </p:nvSpPr>
        <p:spPr>
          <a:xfrm>
            <a:off x="6094035" y="4854170"/>
            <a:ext cx="761149" cy="739374"/>
          </a:xfrm>
          <a:prstGeom prst="ellipse">
            <a:avLst/>
          </a:prstGeom>
          <a:solidFill>
            <a:schemeClr val="accent2">
              <a:lumMod val="20000"/>
              <a:lumOff val="80000"/>
            </a:schemeClr>
          </a:solidFill>
          <a:ln w="12700" cap="flat">
            <a:noFill/>
            <a:miter lim="400000"/>
          </a:ln>
          <a:effectLst/>
        </p:spPr>
        <p:txBody>
          <a:bodyPr wrap="square" lIns="42201" tIns="42201" rIns="42201" bIns="42201" numCol="1" anchor="ctr">
            <a:noAutofit/>
          </a:bodyPr>
          <a:lstStyle/>
          <a:p>
            <a:pPr algn="ctr" defTabSz="992561">
              <a:defRPr sz="1200">
                <a:latin typeface="+mj-lt"/>
                <a:ea typeface="+mj-ea"/>
                <a:cs typeface="+mj-cs"/>
                <a:sym typeface="Calibri"/>
              </a:defRPr>
            </a:pPr>
            <a:r>
              <a:rPr lang="ja-JP" altLang="en-US" sz="1600" b="1" dirty="0">
                <a:solidFill>
                  <a:prstClr val="black"/>
                </a:solidFill>
                <a:sym typeface="Calibri"/>
              </a:rPr>
              <a:t>地球科学</a:t>
            </a:r>
            <a:endParaRPr sz="1600" b="1" dirty="0">
              <a:solidFill>
                <a:prstClr val="black"/>
              </a:solidFill>
              <a:sym typeface="Calibri"/>
            </a:endParaRPr>
          </a:p>
        </p:txBody>
      </p:sp>
      <p:sp>
        <p:nvSpPr>
          <p:cNvPr id="38" name="Rectangle 3"/>
          <p:cNvSpPr txBox="1">
            <a:spLocks noChangeArrowheads="1"/>
          </p:cNvSpPr>
          <p:nvPr/>
        </p:nvSpPr>
        <p:spPr bwMode="auto">
          <a:xfrm>
            <a:off x="181972" y="5681515"/>
            <a:ext cx="8817389" cy="7978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eaLnBrk="1" hangingPunct="1">
              <a:lnSpc>
                <a:spcPct val="90000"/>
              </a:lnSpc>
              <a:spcBef>
                <a:spcPct val="0"/>
              </a:spcBef>
              <a:buNone/>
            </a:pPr>
            <a:r>
              <a:rPr lang="ja-JP" altLang="en-US" sz="2400" kern="0" dirty="0">
                <a:solidFill>
                  <a:srgbClr val="002060"/>
                </a:solidFill>
              </a:rPr>
              <a:t>データ科学イノベーション教育研究センター</a:t>
            </a:r>
            <a:r>
              <a:rPr lang="ja-JP" altLang="en-US" sz="2400" kern="0" dirty="0"/>
              <a:t>は全学共通教育での統計学を中心としたデータ科学科目を</a:t>
            </a:r>
            <a:r>
              <a:rPr lang="ja-JP" altLang="en-US" sz="2400" dirty="0"/>
              <a:t>整備・設計・実施する組織です</a:t>
            </a:r>
            <a:endParaRPr lang="en-US" altLang="ja-JP" sz="2400" kern="0" dirty="0">
              <a:solidFill>
                <a:srgbClr val="FF0000"/>
              </a:solidFill>
            </a:endParaRPr>
          </a:p>
        </p:txBody>
      </p:sp>
    </p:spTree>
    <p:extLst>
      <p:ext uri="{BB962C8B-B14F-4D97-AF65-F5344CB8AC3E}">
        <p14:creationId xmlns:p14="http://schemas.microsoft.com/office/powerpoint/2010/main" val="3764162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3762" y="131885"/>
            <a:ext cx="7793038" cy="762000"/>
          </a:xfrm>
        </p:spPr>
        <p:txBody>
          <a:bodyPr/>
          <a:lstStyle/>
          <a:p>
            <a:pPr algn="ctr"/>
            <a:r>
              <a:rPr lang="ja-JP" altLang="en-US" sz="4400" dirty="0"/>
              <a:t>データと物理法則</a:t>
            </a:r>
            <a:endParaRPr kumimoji="1" lang="ja-JP" altLang="en-US" sz="4400" dirty="0"/>
          </a:p>
        </p:txBody>
      </p:sp>
      <p:sp>
        <p:nvSpPr>
          <p:cNvPr id="5" name="テキスト ボックス 4">
            <a:extLst>
              <a:ext uri="{FF2B5EF4-FFF2-40B4-BE49-F238E27FC236}">
                <a16:creationId xmlns="" xmlns:a16="http://schemas.microsoft.com/office/drawing/2014/main" id="{685D0584-C9BF-457F-BD22-15EDF2C935BF}"/>
              </a:ext>
            </a:extLst>
          </p:cNvPr>
          <p:cNvSpPr txBox="1"/>
          <p:nvPr/>
        </p:nvSpPr>
        <p:spPr>
          <a:xfrm>
            <a:off x="265720" y="865288"/>
            <a:ext cx="4317566" cy="461665"/>
          </a:xfrm>
          <a:prstGeom prst="rect">
            <a:avLst/>
          </a:prstGeom>
          <a:noFill/>
        </p:spPr>
        <p:txBody>
          <a:bodyPr wrap="square" rtlCol="0">
            <a:spAutoFit/>
          </a:bodyPr>
          <a:lstStyle/>
          <a:p>
            <a:pPr defTabSz="457200">
              <a:defRPr/>
            </a:pPr>
            <a:r>
              <a:rPr lang="ja-JP" altLang="en-US" sz="2400" dirty="0">
                <a:solidFill>
                  <a:srgbClr val="4472C4"/>
                </a:solidFill>
                <a:latin typeface="Georgia" panose="02040502050405020303"/>
              </a:rPr>
              <a:t>物理法則の源泉はデータである</a:t>
            </a:r>
            <a:endParaRPr lang="en-US" altLang="ja-JP" sz="2400" dirty="0">
              <a:solidFill>
                <a:srgbClr val="4472C4"/>
              </a:solidFill>
              <a:latin typeface="Georgia" panose="02040502050405020303"/>
            </a:endParaRPr>
          </a:p>
        </p:txBody>
      </p:sp>
      <p:sp>
        <p:nvSpPr>
          <p:cNvPr id="7" name="テキスト ボックス 6">
            <a:extLst>
              <a:ext uri="{FF2B5EF4-FFF2-40B4-BE49-F238E27FC236}">
                <a16:creationId xmlns="" xmlns:a16="http://schemas.microsoft.com/office/drawing/2014/main" id="{8E14C49D-4686-4AB7-9186-3B0CAC2603C0}"/>
              </a:ext>
            </a:extLst>
          </p:cNvPr>
          <p:cNvSpPr txBox="1"/>
          <p:nvPr/>
        </p:nvSpPr>
        <p:spPr>
          <a:xfrm>
            <a:off x="360098" y="1312363"/>
            <a:ext cx="4133193" cy="1508105"/>
          </a:xfrm>
          <a:prstGeom prst="rect">
            <a:avLst/>
          </a:prstGeom>
          <a:noFill/>
        </p:spPr>
        <p:txBody>
          <a:bodyPr wrap="square" rtlCol="0">
            <a:spAutoFit/>
          </a:bodyPr>
          <a:lstStyle/>
          <a:p>
            <a:pPr defTabSz="457200">
              <a:defRPr/>
            </a:pPr>
            <a:r>
              <a:rPr lang="en-US" altLang="ja-JP" sz="2000" dirty="0">
                <a:solidFill>
                  <a:prstClr val="black"/>
                </a:solidFill>
                <a:latin typeface="Georgia" panose="02040502050405020303"/>
              </a:rPr>
              <a:t>16</a:t>
            </a:r>
            <a:r>
              <a:rPr lang="ja-JP" altLang="en-US" sz="2000" dirty="0">
                <a:solidFill>
                  <a:prstClr val="black"/>
                </a:solidFill>
                <a:latin typeface="Georgia" panose="02040502050405020303"/>
              </a:rPr>
              <a:t>世紀頃まで惑星の運行は謎だった</a:t>
            </a:r>
            <a:endParaRPr lang="en-US" altLang="ja-JP" sz="2000" dirty="0">
              <a:solidFill>
                <a:prstClr val="black"/>
              </a:solidFill>
              <a:latin typeface="Georgia" panose="02040502050405020303"/>
            </a:endParaRPr>
          </a:p>
          <a:p>
            <a:pPr marL="285750" indent="-285750" defTabSz="457200">
              <a:buFont typeface="Arial" panose="020B0604020202020204" pitchFamily="34" charset="0"/>
              <a:buChar char="•"/>
              <a:defRPr/>
            </a:pPr>
            <a:r>
              <a:rPr lang="ja-JP" altLang="en-US" dirty="0">
                <a:solidFill>
                  <a:prstClr val="black"/>
                </a:solidFill>
                <a:latin typeface="Georgia" panose="02040502050405020303"/>
              </a:rPr>
              <a:t>恒星は一定の動き</a:t>
            </a:r>
            <a:r>
              <a:rPr lang="en-US" altLang="ja-JP" dirty="0">
                <a:solidFill>
                  <a:prstClr val="black"/>
                </a:solidFill>
                <a:latin typeface="Georgia" panose="02040502050405020303"/>
              </a:rPr>
              <a:t>: </a:t>
            </a:r>
            <a:r>
              <a:rPr lang="ja-JP" altLang="en-US" dirty="0">
                <a:solidFill>
                  <a:prstClr val="black"/>
                </a:solidFill>
                <a:latin typeface="Georgia" panose="02040502050405020303"/>
              </a:rPr>
              <a:t>同じ時刻に観測すると位置が少しずつずれていく．</a:t>
            </a:r>
            <a:endParaRPr lang="en-US" altLang="ja-JP" dirty="0">
              <a:solidFill>
                <a:prstClr val="black"/>
              </a:solidFill>
              <a:latin typeface="Georgia" panose="02040502050405020303"/>
            </a:endParaRPr>
          </a:p>
          <a:p>
            <a:pPr marL="285750" indent="-285750" defTabSz="457200">
              <a:buFont typeface="Arial" panose="020B0604020202020204" pitchFamily="34" charset="0"/>
              <a:buChar char="•"/>
              <a:defRPr/>
            </a:pPr>
            <a:r>
              <a:rPr lang="ja-JP" altLang="en-US" dirty="0">
                <a:solidFill>
                  <a:prstClr val="black"/>
                </a:solidFill>
                <a:latin typeface="Georgia" panose="02040502050405020303"/>
              </a:rPr>
              <a:t>惑星はときどき逆行するなど単純ではない動きをする</a:t>
            </a:r>
          </a:p>
        </p:txBody>
      </p:sp>
      <p:sp>
        <p:nvSpPr>
          <p:cNvPr id="8" name="テキスト ボックス 7">
            <a:extLst>
              <a:ext uri="{FF2B5EF4-FFF2-40B4-BE49-F238E27FC236}">
                <a16:creationId xmlns="" xmlns:a16="http://schemas.microsoft.com/office/drawing/2014/main" id="{2FF55F3C-1201-4E40-B4EE-60EEA0F510ED}"/>
              </a:ext>
            </a:extLst>
          </p:cNvPr>
          <p:cNvSpPr txBox="1"/>
          <p:nvPr/>
        </p:nvSpPr>
        <p:spPr>
          <a:xfrm>
            <a:off x="4645406" y="1874563"/>
            <a:ext cx="2566798"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457200">
              <a:defRPr/>
            </a:pPr>
            <a:r>
              <a:rPr lang="ja-JP" altLang="en-US" sz="1600" dirty="0">
                <a:solidFill>
                  <a:prstClr val="black"/>
                </a:solidFill>
                <a:latin typeface="Georgia" panose="02040502050405020303"/>
              </a:rPr>
              <a:t>地動説の場合は，真円軌道だと誤差が大きい</a:t>
            </a:r>
          </a:p>
        </p:txBody>
      </p:sp>
      <p:sp>
        <p:nvSpPr>
          <p:cNvPr id="9" name="テキスト ボックス 8">
            <a:extLst>
              <a:ext uri="{FF2B5EF4-FFF2-40B4-BE49-F238E27FC236}">
                <a16:creationId xmlns="" xmlns:a16="http://schemas.microsoft.com/office/drawing/2014/main" id="{5C127AEA-0C2B-4587-877A-9B14DB83675B}"/>
              </a:ext>
            </a:extLst>
          </p:cNvPr>
          <p:cNvSpPr txBox="1"/>
          <p:nvPr/>
        </p:nvSpPr>
        <p:spPr>
          <a:xfrm>
            <a:off x="149554" y="2834553"/>
            <a:ext cx="4707633" cy="1477328"/>
          </a:xfrm>
          <a:prstGeom prst="rect">
            <a:avLst/>
          </a:prstGeom>
          <a:noFill/>
        </p:spPr>
        <p:txBody>
          <a:bodyPr wrap="square" rtlCol="0">
            <a:spAutoFit/>
          </a:bodyPr>
          <a:lstStyle/>
          <a:p>
            <a:pPr defTabSz="457200">
              <a:defRPr/>
            </a:pPr>
            <a:r>
              <a:rPr lang="ja-JP" altLang="en-US" sz="2000" dirty="0">
                <a:solidFill>
                  <a:prstClr val="black"/>
                </a:solidFill>
                <a:latin typeface="Georgia" panose="02040502050405020303"/>
              </a:rPr>
              <a:t>ティコ･ブラーエによる火星の運行に関する</a:t>
            </a:r>
            <a:r>
              <a:rPr lang="ja-JP" altLang="en-US" sz="2000" dirty="0">
                <a:solidFill>
                  <a:srgbClr val="FF0000"/>
                </a:solidFill>
                <a:latin typeface="Georgia" panose="02040502050405020303"/>
              </a:rPr>
              <a:t>高精度観測データ</a:t>
            </a:r>
            <a:endParaRPr lang="en-US" altLang="ja-JP" sz="2000" dirty="0">
              <a:solidFill>
                <a:srgbClr val="FF0000"/>
              </a:solidFill>
              <a:latin typeface="Georgia" panose="02040502050405020303"/>
            </a:endParaRPr>
          </a:p>
          <a:p>
            <a:pPr defTabSz="457200">
              <a:spcBef>
                <a:spcPts val="1200"/>
              </a:spcBef>
              <a:defRPr/>
            </a:pPr>
            <a:r>
              <a:rPr lang="ja-JP" altLang="en-US" sz="2000" dirty="0">
                <a:solidFill>
                  <a:prstClr val="black"/>
                </a:solidFill>
                <a:latin typeface="Georgia" panose="02040502050405020303"/>
              </a:rPr>
              <a:t>ヨハネス･ケプラーの発想</a:t>
            </a:r>
            <a:endParaRPr lang="en-US" altLang="ja-JP" sz="2000" dirty="0">
              <a:solidFill>
                <a:prstClr val="black"/>
              </a:solidFill>
              <a:latin typeface="Georgia" panose="02040502050405020303"/>
            </a:endParaRPr>
          </a:p>
          <a:p>
            <a:pPr defTabSz="457200">
              <a:defRPr/>
            </a:pPr>
            <a:r>
              <a:rPr lang="ja-JP" altLang="en-US" sz="2000" dirty="0">
                <a:solidFill>
                  <a:prstClr val="black"/>
                </a:solidFill>
                <a:latin typeface="Georgia" panose="02040502050405020303"/>
              </a:rPr>
              <a:t>“惑星の軌道は楕円ではないか</a:t>
            </a:r>
            <a:r>
              <a:rPr lang="en-US" altLang="ja-JP" sz="2000" dirty="0">
                <a:solidFill>
                  <a:prstClr val="black"/>
                </a:solidFill>
                <a:latin typeface="Georgia" panose="02040502050405020303"/>
              </a:rPr>
              <a:t>?</a:t>
            </a:r>
            <a:r>
              <a:rPr lang="ja-JP" altLang="en-US" sz="2000" dirty="0">
                <a:solidFill>
                  <a:prstClr val="black"/>
                </a:solidFill>
                <a:latin typeface="Georgia" panose="02040502050405020303"/>
              </a:rPr>
              <a:t>”</a:t>
            </a:r>
          </a:p>
        </p:txBody>
      </p:sp>
      <p:sp>
        <p:nvSpPr>
          <p:cNvPr id="11" name="テキスト ボックス 10">
            <a:extLst>
              <a:ext uri="{FF2B5EF4-FFF2-40B4-BE49-F238E27FC236}">
                <a16:creationId xmlns="" xmlns:a16="http://schemas.microsoft.com/office/drawing/2014/main" id="{4E9AF5C7-ACCB-4DA2-9867-88A4F3E54B0F}"/>
              </a:ext>
            </a:extLst>
          </p:cNvPr>
          <p:cNvSpPr txBox="1"/>
          <p:nvPr/>
        </p:nvSpPr>
        <p:spPr>
          <a:xfrm>
            <a:off x="1158208" y="5959194"/>
            <a:ext cx="3555009" cy="369332"/>
          </a:xfrm>
          <a:prstGeom prst="rect">
            <a:avLst/>
          </a:prstGeom>
          <a:noFill/>
        </p:spPr>
        <p:txBody>
          <a:bodyPr wrap="square" rtlCol="0">
            <a:spAutoFit/>
          </a:bodyPr>
          <a:lstStyle/>
          <a:p>
            <a:pPr defTabSz="457200">
              <a:defRPr/>
            </a:pPr>
            <a:r>
              <a:rPr lang="ja-JP" altLang="en-US" dirty="0">
                <a:solidFill>
                  <a:prstClr val="black"/>
                </a:solidFill>
                <a:latin typeface="Georgia" panose="02040502050405020303"/>
              </a:rPr>
              <a:t>惑星は軌道は楕円である！</a:t>
            </a:r>
          </a:p>
        </p:txBody>
      </p:sp>
      <p:sp>
        <p:nvSpPr>
          <p:cNvPr id="12" name="テキスト ボックス 11">
            <a:extLst>
              <a:ext uri="{FF2B5EF4-FFF2-40B4-BE49-F238E27FC236}">
                <a16:creationId xmlns="" xmlns:a16="http://schemas.microsoft.com/office/drawing/2014/main" id="{883962E7-6590-4C0B-BF22-3767A0D3FC02}"/>
              </a:ext>
            </a:extLst>
          </p:cNvPr>
          <p:cNvSpPr txBox="1"/>
          <p:nvPr/>
        </p:nvSpPr>
        <p:spPr>
          <a:xfrm>
            <a:off x="1801060" y="6358325"/>
            <a:ext cx="4690428" cy="369332"/>
          </a:xfrm>
          <a:prstGeom prst="rect">
            <a:avLst/>
          </a:prstGeom>
          <a:noFill/>
        </p:spPr>
        <p:txBody>
          <a:bodyPr wrap="square" rtlCol="0">
            <a:spAutoFit/>
          </a:bodyPr>
          <a:lstStyle/>
          <a:p>
            <a:pPr defTabSz="457200">
              <a:defRPr/>
            </a:pPr>
            <a:r>
              <a:rPr lang="ja-JP" altLang="en-US" dirty="0">
                <a:solidFill>
                  <a:prstClr val="black"/>
                </a:solidFill>
                <a:latin typeface="Georgia" panose="02040502050405020303"/>
              </a:rPr>
              <a:t>さらにニュートンの万有引力の法則へと発展</a:t>
            </a:r>
          </a:p>
        </p:txBody>
      </p:sp>
      <p:grpSp>
        <p:nvGrpSpPr>
          <p:cNvPr id="24" name="グループ化 23">
            <a:extLst>
              <a:ext uri="{FF2B5EF4-FFF2-40B4-BE49-F238E27FC236}">
                <a16:creationId xmlns="" xmlns:a16="http://schemas.microsoft.com/office/drawing/2014/main" id="{D8F55BE5-49F8-4748-9CA5-6B0D1C7E5D95}"/>
              </a:ext>
            </a:extLst>
          </p:cNvPr>
          <p:cNvGrpSpPr/>
          <p:nvPr/>
        </p:nvGrpSpPr>
        <p:grpSpPr>
          <a:xfrm>
            <a:off x="4612706" y="2529272"/>
            <a:ext cx="2121093" cy="2031888"/>
            <a:chOff x="5139707" y="1137924"/>
            <a:chExt cx="2381779" cy="2281614"/>
          </a:xfrm>
        </p:grpSpPr>
        <p:pic>
          <p:nvPicPr>
            <p:cNvPr id="25" name="Picture 4">
              <a:extLst>
                <a:ext uri="{FF2B5EF4-FFF2-40B4-BE49-F238E27FC236}">
                  <a16:creationId xmlns="" xmlns:a16="http://schemas.microsoft.com/office/drawing/2014/main" id="{73B6BA2B-747D-437D-8631-3492AC5ED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772" y="1137924"/>
              <a:ext cx="1302576" cy="1930181"/>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a:extLst>
                <a:ext uri="{FF2B5EF4-FFF2-40B4-BE49-F238E27FC236}">
                  <a16:creationId xmlns="" xmlns:a16="http://schemas.microsoft.com/office/drawing/2014/main" id="{35BC7661-D019-450E-A3A0-A087436E863E}"/>
                </a:ext>
              </a:extLst>
            </p:cNvPr>
            <p:cNvSpPr/>
            <p:nvPr/>
          </p:nvSpPr>
          <p:spPr>
            <a:xfrm>
              <a:off x="5139707" y="3073934"/>
              <a:ext cx="2381779" cy="345604"/>
            </a:xfrm>
            <a:prstGeom prst="rect">
              <a:avLst/>
            </a:prstGeom>
          </p:spPr>
          <p:txBody>
            <a:bodyPr wrap="none">
              <a:spAutoFit/>
            </a:bodyPr>
            <a:lstStyle/>
            <a:p>
              <a:pPr defTabSz="457200">
                <a:defRPr/>
              </a:pPr>
              <a:r>
                <a:rPr lang="en-US" altLang="ja-JP" sz="1400" dirty="0" err="1">
                  <a:solidFill>
                    <a:prstClr val="black"/>
                  </a:solidFill>
                </a:rPr>
                <a:t>Tycho</a:t>
              </a:r>
              <a:r>
                <a:rPr lang="en-US" altLang="ja-JP" sz="1400" dirty="0">
                  <a:solidFill>
                    <a:prstClr val="black"/>
                  </a:solidFill>
                </a:rPr>
                <a:t> Brahe(1546-1601)</a:t>
              </a:r>
              <a:endParaRPr kumimoji="0" lang="ja-JP" altLang="en-US" sz="1400" dirty="0">
                <a:solidFill>
                  <a:prstClr val="black"/>
                </a:solidFill>
              </a:endParaRPr>
            </a:p>
          </p:txBody>
        </p:sp>
      </p:grpSp>
      <p:grpSp>
        <p:nvGrpSpPr>
          <p:cNvPr id="27" name="グループ化 26">
            <a:extLst>
              <a:ext uri="{FF2B5EF4-FFF2-40B4-BE49-F238E27FC236}">
                <a16:creationId xmlns="" xmlns:a16="http://schemas.microsoft.com/office/drawing/2014/main" id="{EC95DF5B-8C35-4AB2-AC12-4A4A1296BDFF}"/>
              </a:ext>
            </a:extLst>
          </p:cNvPr>
          <p:cNvGrpSpPr/>
          <p:nvPr/>
        </p:nvGrpSpPr>
        <p:grpSpPr>
          <a:xfrm>
            <a:off x="6650140" y="2524767"/>
            <a:ext cx="2462341" cy="2031221"/>
            <a:chOff x="6933986" y="3572963"/>
            <a:chExt cx="2764969" cy="2280865"/>
          </a:xfrm>
        </p:grpSpPr>
        <p:pic>
          <p:nvPicPr>
            <p:cNvPr id="28" name="Picture 2">
              <a:extLst>
                <a:ext uri="{FF2B5EF4-FFF2-40B4-BE49-F238E27FC236}">
                  <a16:creationId xmlns="" xmlns:a16="http://schemas.microsoft.com/office/drawing/2014/main" id="{E7240EB3-13D5-4FF3-958E-5DFF58C956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9445" y="3572963"/>
              <a:ext cx="1387992" cy="1869162"/>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a:extLst>
                <a:ext uri="{FF2B5EF4-FFF2-40B4-BE49-F238E27FC236}">
                  <a16:creationId xmlns="" xmlns:a16="http://schemas.microsoft.com/office/drawing/2014/main" id="{3CA52834-B241-422E-A58D-97BDA5740F30}"/>
                </a:ext>
              </a:extLst>
            </p:cNvPr>
            <p:cNvSpPr/>
            <p:nvPr/>
          </p:nvSpPr>
          <p:spPr>
            <a:xfrm>
              <a:off x="6933986" y="5508224"/>
              <a:ext cx="2764969" cy="345604"/>
            </a:xfrm>
            <a:prstGeom prst="rect">
              <a:avLst/>
            </a:prstGeom>
          </p:spPr>
          <p:txBody>
            <a:bodyPr wrap="none">
              <a:spAutoFit/>
            </a:bodyPr>
            <a:lstStyle/>
            <a:p>
              <a:pPr defTabSz="457200">
                <a:defRPr/>
              </a:pPr>
              <a:r>
                <a:rPr lang="en-US" altLang="ja-JP" sz="1400" dirty="0">
                  <a:latin typeface="+mj-lt"/>
                </a:rPr>
                <a:t>Johannes Kepler</a:t>
              </a:r>
              <a:r>
                <a:rPr lang="en-US" altLang="ja-JP" sz="1400" dirty="0">
                  <a:solidFill>
                    <a:prstClr val="black"/>
                  </a:solidFill>
                  <a:latin typeface="+mj-lt"/>
                </a:rPr>
                <a:t>(1571-1630)</a:t>
              </a:r>
              <a:endParaRPr kumimoji="0" lang="ja-JP" altLang="en-US" sz="1400" dirty="0">
                <a:solidFill>
                  <a:prstClr val="black"/>
                </a:solidFill>
                <a:latin typeface="+mj-lt"/>
              </a:endParaRPr>
            </a:p>
          </p:txBody>
        </p:sp>
      </p:grpSp>
      <p:sp>
        <p:nvSpPr>
          <p:cNvPr id="42" name="正方形/長方形 41">
            <a:extLst>
              <a:ext uri="{FF2B5EF4-FFF2-40B4-BE49-F238E27FC236}">
                <a16:creationId xmlns="" xmlns:a16="http://schemas.microsoft.com/office/drawing/2014/main" id="{32B6E17C-05E8-4AB7-8539-70D618DA9E5D}"/>
              </a:ext>
            </a:extLst>
          </p:cNvPr>
          <p:cNvSpPr/>
          <p:nvPr/>
        </p:nvSpPr>
        <p:spPr>
          <a:xfrm>
            <a:off x="4645406" y="957889"/>
            <a:ext cx="2566798"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defTabSz="457200">
              <a:defRPr/>
            </a:pPr>
            <a:r>
              <a:rPr lang="ja-JP" altLang="en-US" sz="1600" dirty="0">
                <a:solidFill>
                  <a:prstClr val="black"/>
                </a:solidFill>
                <a:latin typeface="Georgia" panose="02040502050405020303"/>
              </a:rPr>
              <a:t>天動説の場合は，真円軌道に小さな周転円を追加するモデル</a:t>
            </a:r>
            <a:endParaRPr lang="en-US" altLang="ja-JP" sz="1600" dirty="0">
              <a:solidFill>
                <a:prstClr val="black"/>
              </a:solidFill>
              <a:latin typeface="Georgia" panose="02040502050405020303"/>
            </a:endParaRPr>
          </a:p>
        </p:txBody>
      </p:sp>
      <p:sp>
        <p:nvSpPr>
          <p:cNvPr id="43" name="テキスト ボックス 42">
            <a:extLst>
              <a:ext uri="{FF2B5EF4-FFF2-40B4-BE49-F238E27FC236}">
                <a16:creationId xmlns="" xmlns:a16="http://schemas.microsoft.com/office/drawing/2014/main" id="{BBC710C0-A983-4D68-9810-4DF8CE7E19E4}"/>
              </a:ext>
            </a:extLst>
          </p:cNvPr>
          <p:cNvSpPr txBox="1"/>
          <p:nvPr/>
        </p:nvSpPr>
        <p:spPr>
          <a:xfrm>
            <a:off x="149554" y="4568032"/>
            <a:ext cx="4885045" cy="707886"/>
          </a:xfrm>
          <a:prstGeom prst="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defTabSz="457200">
              <a:defRPr/>
            </a:pPr>
            <a:r>
              <a:rPr lang="ja-JP" altLang="en-US" sz="2000" dirty="0">
                <a:solidFill>
                  <a:prstClr val="black"/>
                </a:solidFill>
                <a:latin typeface="Georgia" panose="02040502050405020303"/>
              </a:rPr>
              <a:t>地動説の下で，火星の軌道が楕円だと仮定すると</a:t>
            </a:r>
            <a:r>
              <a:rPr lang="ja-JP" altLang="en-US" sz="2000" dirty="0">
                <a:solidFill>
                  <a:srgbClr val="FFC000">
                    <a:lumMod val="75000"/>
                  </a:srgbClr>
                </a:solidFill>
                <a:latin typeface="Georgia" panose="02040502050405020303"/>
              </a:rPr>
              <a:t>データが説明できる</a:t>
            </a:r>
            <a:r>
              <a:rPr lang="ja-JP" altLang="en-US" sz="2000" dirty="0">
                <a:solidFill>
                  <a:prstClr val="black"/>
                </a:solidFill>
                <a:latin typeface="Georgia" panose="02040502050405020303"/>
              </a:rPr>
              <a:t>ことが分かった！ </a:t>
            </a:r>
          </a:p>
        </p:txBody>
      </p:sp>
      <p:sp>
        <p:nvSpPr>
          <p:cNvPr id="90" name="テキスト ボックス 89">
            <a:extLst>
              <a:ext uri="{FF2B5EF4-FFF2-40B4-BE49-F238E27FC236}">
                <a16:creationId xmlns="" xmlns:a16="http://schemas.microsoft.com/office/drawing/2014/main" id="{4EB8A3F6-DD9A-4C61-A825-C204BCE2AFE9}"/>
              </a:ext>
            </a:extLst>
          </p:cNvPr>
          <p:cNvSpPr txBox="1"/>
          <p:nvPr/>
        </p:nvSpPr>
        <p:spPr>
          <a:xfrm>
            <a:off x="1158208" y="5600362"/>
            <a:ext cx="2690327" cy="369332"/>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algn="ctr" defTabSz="457200">
              <a:defRPr/>
            </a:pPr>
            <a:r>
              <a:rPr kumimoji="0" lang="ja-JP" altLang="en-US" kern="0" dirty="0">
                <a:solidFill>
                  <a:prstClr val="white"/>
                </a:solidFill>
                <a:latin typeface="Georgia" panose="02040502050405020303"/>
              </a:rPr>
              <a:t>ケプラーの法則</a:t>
            </a:r>
            <a:r>
              <a:rPr kumimoji="0" lang="en-US" altLang="ja-JP" kern="0" dirty="0">
                <a:solidFill>
                  <a:prstClr val="white"/>
                </a:solidFill>
                <a:latin typeface="Georgia" panose="02040502050405020303"/>
              </a:rPr>
              <a:t>(</a:t>
            </a:r>
            <a:r>
              <a:rPr kumimoji="0" lang="ja-JP" altLang="en-US" kern="0" dirty="0">
                <a:solidFill>
                  <a:prstClr val="white"/>
                </a:solidFill>
                <a:latin typeface="Georgia" panose="02040502050405020303"/>
              </a:rPr>
              <a:t>第</a:t>
            </a:r>
            <a:r>
              <a:rPr kumimoji="0" lang="en-US" altLang="ja-JP" kern="0" dirty="0">
                <a:solidFill>
                  <a:prstClr val="white"/>
                </a:solidFill>
                <a:latin typeface="Georgia" panose="02040502050405020303"/>
              </a:rPr>
              <a:t>1</a:t>
            </a:r>
            <a:r>
              <a:rPr kumimoji="0" lang="ja-JP" altLang="en-US" kern="0" dirty="0">
                <a:solidFill>
                  <a:prstClr val="white"/>
                </a:solidFill>
                <a:latin typeface="Georgia" panose="02040502050405020303"/>
              </a:rPr>
              <a:t>法則</a:t>
            </a:r>
            <a:r>
              <a:rPr kumimoji="0" lang="en-US" altLang="ja-JP" kern="0" dirty="0">
                <a:solidFill>
                  <a:prstClr val="white"/>
                </a:solidFill>
                <a:latin typeface="Georgia" panose="02040502050405020303"/>
              </a:rPr>
              <a:t>)</a:t>
            </a:r>
            <a:endParaRPr kumimoji="0" lang="ja-JP" altLang="en-US" kern="0" dirty="0">
              <a:solidFill>
                <a:prstClr val="white"/>
              </a:solidFill>
              <a:latin typeface="Georgia" panose="02040502050405020303"/>
            </a:endParaRPr>
          </a:p>
        </p:txBody>
      </p:sp>
      <p:grpSp>
        <p:nvGrpSpPr>
          <p:cNvPr id="104" name="グループ化 103">
            <a:extLst>
              <a:ext uri="{FF2B5EF4-FFF2-40B4-BE49-F238E27FC236}">
                <a16:creationId xmlns="" xmlns:a16="http://schemas.microsoft.com/office/drawing/2014/main" id="{B296482E-E922-4A0C-9C3F-6493EE8B2B8D}"/>
              </a:ext>
            </a:extLst>
          </p:cNvPr>
          <p:cNvGrpSpPr/>
          <p:nvPr/>
        </p:nvGrpSpPr>
        <p:grpSpPr>
          <a:xfrm>
            <a:off x="6061236" y="4700192"/>
            <a:ext cx="2301936" cy="1897256"/>
            <a:chOff x="4656655" y="3610041"/>
            <a:chExt cx="2301936" cy="1897256"/>
          </a:xfrm>
        </p:grpSpPr>
        <p:sp>
          <p:nvSpPr>
            <p:cNvPr id="105" name="太陽 104">
              <a:extLst>
                <a:ext uri="{FF2B5EF4-FFF2-40B4-BE49-F238E27FC236}">
                  <a16:creationId xmlns="" xmlns:a16="http://schemas.microsoft.com/office/drawing/2014/main" id="{B6D3DC85-DF0A-46ED-939B-EAA829A20F35}"/>
                </a:ext>
              </a:extLst>
            </p:cNvPr>
            <p:cNvSpPr/>
            <p:nvPr/>
          </p:nvSpPr>
          <p:spPr>
            <a:xfrm>
              <a:off x="5370573" y="4472522"/>
              <a:ext cx="299116" cy="299116"/>
            </a:xfrm>
            <a:prstGeom prst="sun">
              <a:avLst/>
            </a:prstGeom>
            <a:solidFill>
              <a:srgbClr val="FFC000"/>
            </a:solidFill>
            <a:ln w="12700" cap="flat" cmpd="sng" algn="ctr">
              <a:solidFill>
                <a:srgbClr val="FFC000">
                  <a:shade val="50000"/>
                </a:srgbClr>
              </a:solidFill>
              <a:prstDash val="solid"/>
              <a:miter lim="800000"/>
            </a:ln>
            <a:effectLst/>
          </p:spPr>
          <p:txBody>
            <a:bodyPr rtlCol="0" anchor="ctr"/>
            <a:lstStyle/>
            <a:p>
              <a:pPr algn="ctr" defTabSz="457200">
                <a:defRPr/>
              </a:pPr>
              <a:endParaRPr kumimoji="0" lang="ja-JP" altLang="en-US" sz="1400" kern="0">
                <a:solidFill>
                  <a:prstClr val="white"/>
                </a:solidFill>
                <a:latin typeface="Georgia" panose="02040502050405020303"/>
              </a:endParaRPr>
            </a:p>
          </p:txBody>
        </p:sp>
        <p:sp>
          <p:nvSpPr>
            <p:cNvPr id="106" name="楕円 49">
              <a:extLst>
                <a:ext uri="{FF2B5EF4-FFF2-40B4-BE49-F238E27FC236}">
                  <a16:creationId xmlns="" xmlns:a16="http://schemas.microsoft.com/office/drawing/2014/main" id="{FF787641-A5E9-4191-A000-824250049BAD}"/>
                </a:ext>
              </a:extLst>
            </p:cNvPr>
            <p:cNvSpPr/>
            <p:nvPr/>
          </p:nvSpPr>
          <p:spPr>
            <a:xfrm>
              <a:off x="4977908" y="4079857"/>
              <a:ext cx="1383824" cy="1084446"/>
            </a:xfrm>
            <a:prstGeom prst="ellipse">
              <a:avLst/>
            </a:prstGeom>
            <a:noFill/>
            <a:ln w="12700" cap="flat" cmpd="sng" algn="ctr">
              <a:solidFill>
                <a:srgbClr val="4472C4">
                  <a:shade val="50000"/>
                </a:srgbClr>
              </a:solidFill>
              <a:prstDash val="sysDot"/>
              <a:miter lim="800000"/>
            </a:ln>
            <a:effectLst/>
          </p:spPr>
          <p:txBody>
            <a:bodyPr rtlCol="0" anchor="ctr"/>
            <a:lstStyle/>
            <a:p>
              <a:pPr algn="ctr" defTabSz="457200">
                <a:defRPr/>
              </a:pPr>
              <a:endParaRPr kumimoji="0" lang="ja-JP" altLang="en-US" sz="1400" kern="0">
                <a:solidFill>
                  <a:prstClr val="white"/>
                </a:solidFill>
                <a:latin typeface="Georgia" panose="02040502050405020303"/>
              </a:endParaRPr>
            </a:p>
          </p:txBody>
        </p:sp>
        <p:cxnSp>
          <p:nvCxnSpPr>
            <p:cNvPr id="107" name="直線矢印コネクタ 106">
              <a:extLst>
                <a:ext uri="{FF2B5EF4-FFF2-40B4-BE49-F238E27FC236}">
                  <a16:creationId xmlns="" xmlns:a16="http://schemas.microsoft.com/office/drawing/2014/main" id="{3C51402F-CA0B-49B3-98A8-F82122CDFAF5}"/>
                </a:ext>
              </a:extLst>
            </p:cNvPr>
            <p:cNvCxnSpPr>
              <a:cxnSpLocks/>
              <a:stCxn id="106" idx="1"/>
            </p:cNvCxnSpPr>
            <p:nvPr/>
          </p:nvCxnSpPr>
          <p:spPr>
            <a:xfrm flipV="1">
              <a:off x="5180564" y="4163670"/>
              <a:ext cx="129990" cy="75000"/>
            </a:xfrm>
            <a:prstGeom prst="straightConnector1">
              <a:avLst/>
            </a:prstGeom>
            <a:noFill/>
            <a:ln w="12700" cap="flat" cmpd="sng" algn="ctr">
              <a:solidFill>
                <a:srgbClr val="4472C4"/>
              </a:solidFill>
              <a:prstDash val="solid"/>
              <a:miter lim="800000"/>
              <a:headEnd type="none" w="med" len="med"/>
              <a:tailEnd type="arrow" w="med" len="med"/>
            </a:ln>
            <a:effectLst/>
          </p:spPr>
        </p:cxnSp>
        <p:sp>
          <p:nvSpPr>
            <p:cNvPr id="108" name="テキスト ボックス 107">
              <a:extLst>
                <a:ext uri="{FF2B5EF4-FFF2-40B4-BE49-F238E27FC236}">
                  <a16:creationId xmlns="" xmlns:a16="http://schemas.microsoft.com/office/drawing/2014/main" id="{8B014C9C-20DF-4578-A701-79EB458D3D76}"/>
                </a:ext>
              </a:extLst>
            </p:cNvPr>
            <p:cNvSpPr txBox="1"/>
            <p:nvPr/>
          </p:nvSpPr>
          <p:spPr>
            <a:xfrm>
              <a:off x="5283855" y="4776829"/>
              <a:ext cx="571097" cy="307777"/>
            </a:xfrm>
            <a:prstGeom prst="rect">
              <a:avLst/>
            </a:prstGeom>
            <a:noFill/>
          </p:spPr>
          <p:txBody>
            <a:bodyPr wrap="square" rtlCol="0">
              <a:spAutoFit/>
            </a:bodyPr>
            <a:lstStyle/>
            <a:p>
              <a:pPr defTabSz="457200">
                <a:defRPr/>
              </a:pPr>
              <a:r>
                <a:rPr kumimoji="0" lang="ja-JP" altLang="en-US" sz="1400" kern="0" dirty="0">
                  <a:solidFill>
                    <a:prstClr val="black"/>
                  </a:solidFill>
                  <a:latin typeface="Georgia" panose="02040502050405020303"/>
                </a:rPr>
                <a:t>太陽</a:t>
              </a:r>
            </a:p>
          </p:txBody>
        </p:sp>
        <p:sp>
          <p:nvSpPr>
            <p:cNvPr id="109" name="テキスト ボックス 108">
              <a:extLst>
                <a:ext uri="{FF2B5EF4-FFF2-40B4-BE49-F238E27FC236}">
                  <a16:creationId xmlns="" xmlns:a16="http://schemas.microsoft.com/office/drawing/2014/main" id="{3DB33FD7-E760-48E1-986F-8624D736D259}"/>
                </a:ext>
              </a:extLst>
            </p:cNvPr>
            <p:cNvSpPr txBox="1"/>
            <p:nvPr/>
          </p:nvSpPr>
          <p:spPr>
            <a:xfrm>
              <a:off x="6327833" y="3610041"/>
              <a:ext cx="568065" cy="307777"/>
            </a:xfrm>
            <a:prstGeom prst="rect">
              <a:avLst/>
            </a:prstGeom>
            <a:noFill/>
          </p:spPr>
          <p:txBody>
            <a:bodyPr wrap="square" rtlCol="0">
              <a:spAutoFit/>
            </a:bodyPr>
            <a:lstStyle/>
            <a:p>
              <a:pPr defTabSz="457200">
                <a:defRPr/>
              </a:pPr>
              <a:r>
                <a:rPr kumimoji="0" lang="ja-JP" altLang="en-US" sz="1400" kern="0" dirty="0">
                  <a:solidFill>
                    <a:prstClr val="black"/>
                  </a:solidFill>
                  <a:latin typeface="Georgia" panose="02040502050405020303"/>
                </a:rPr>
                <a:t>火星</a:t>
              </a:r>
            </a:p>
          </p:txBody>
        </p:sp>
        <p:sp>
          <p:nvSpPr>
            <p:cNvPr id="110" name="正方形/長方形 109">
              <a:extLst>
                <a:ext uri="{FF2B5EF4-FFF2-40B4-BE49-F238E27FC236}">
                  <a16:creationId xmlns="" xmlns:a16="http://schemas.microsoft.com/office/drawing/2014/main" id="{B67C23E1-6249-4E2F-928B-369A077B92F8}"/>
                </a:ext>
              </a:extLst>
            </p:cNvPr>
            <p:cNvSpPr/>
            <p:nvPr/>
          </p:nvSpPr>
          <p:spPr>
            <a:xfrm>
              <a:off x="5814396" y="5094736"/>
              <a:ext cx="1005403" cy="338554"/>
            </a:xfrm>
            <a:prstGeom prst="rect">
              <a:avLst/>
            </a:prstGeom>
          </p:spPr>
          <p:txBody>
            <a:bodyPr wrap="none">
              <a:spAutoFit/>
            </a:bodyPr>
            <a:lstStyle/>
            <a:p>
              <a:pPr defTabSz="457200">
                <a:defRPr/>
              </a:pPr>
              <a:r>
                <a:rPr kumimoji="0" lang="ja-JP" altLang="en-US" sz="1600" kern="0" dirty="0">
                  <a:solidFill>
                    <a:srgbClr val="00B050"/>
                  </a:solidFill>
                  <a:latin typeface="Georgia" panose="02040502050405020303"/>
                </a:rPr>
                <a:t>楕円軌道</a:t>
              </a:r>
            </a:p>
          </p:txBody>
        </p:sp>
        <p:sp>
          <p:nvSpPr>
            <p:cNvPr id="111" name="楕円 59">
              <a:extLst>
                <a:ext uri="{FF2B5EF4-FFF2-40B4-BE49-F238E27FC236}">
                  <a16:creationId xmlns="" xmlns:a16="http://schemas.microsoft.com/office/drawing/2014/main" id="{52158F96-8829-43E2-8DFC-3059826AFF56}"/>
                </a:ext>
              </a:extLst>
            </p:cNvPr>
            <p:cNvSpPr/>
            <p:nvPr/>
          </p:nvSpPr>
          <p:spPr>
            <a:xfrm>
              <a:off x="4656655" y="3766889"/>
              <a:ext cx="2301936" cy="1740408"/>
            </a:xfrm>
            <a:prstGeom prst="ellipse">
              <a:avLst/>
            </a:prstGeom>
            <a:noFill/>
            <a:ln w="12700" cap="flat" cmpd="sng" algn="ctr">
              <a:solidFill>
                <a:srgbClr val="4472C4">
                  <a:shade val="50000"/>
                </a:srgbClr>
              </a:solidFill>
              <a:prstDash val="sysDot"/>
              <a:miter lim="800000"/>
            </a:ln>
            <a:effectLst/>
          </p:spPr>
          <p:txBody>
            <a:bodyPr rtlCol="0" anchor="ctr"/>
            <a:lstStyle/>
            <a:p>
              <a:pPr algn="ctr" defTabSz="457200">
                <a:defRPr/>
              </a:pPr>
              <a:endParaRPr kumimoji="0" lang="ja-JP" altLang="en-US" sz="1400" kern="0">
                <a:solidFill>
                  <a:prstClr val="white"/>
                </a:solidFill>
                <a:latin typeface="Georgia" panose="02040502050405020303"/>
              </a:endParaRPr>
            </a:p>
          </p:txBody>
        </p:sp>
        <p:sp>
          <p:nvSpPr>
            <p:cNvPr id="112" name="楕円 60">
              <a:extLst>
                <a:ext uri="{FF2B5EF4-FFF2-40B4-BE49-F238E27FC236}">
                  <a16:creationId xmlns="" xmlns:a16="http://schemas.microsoft.com/office/drawing/2014/main" id="{93620A49-2221-4761-A33F-6E59531226C1}"/>
                </a:ext>
              </a:extLst>
            </p:cNvPr>
            <p:cNvSpPr/>
            <p:nvPr/>
          </p:nvSpPr>
          <p:spPr>
            <a:xfrm>
              <a:off x="5569954" y="4037656"/>
              <a:ext cx="99646" cy="9964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457200">
                <a:defRPr/>
              </a:pPr>
              <a:endParaRPr kumimoji="0" lang="ja-JP" altLang="en-US" sz="1400" kern="0">
                <a:solidFill>
                  <a:prstClr val="white"/>
                </a:solidFill>
                <a:latin typeface="Georgia" panose="02040502050405020303"/>
              </a:endParaRPr>
            </a:p>
          </p:txBody>
        </p:sp>
        <p:sp>
          <p:nvSpPr>
            <p:cNvPr id="113" name="テキスト ボックス 112">
              <a:extLst>
                <a:ext uri="{FF2B5EF4-FFF2-40B4-BE49-F238E27FC236}">
                  <a16:creationId xmlns="" xmlns:a16="http://schemas.microsoft.com/office/drawing/2014/main" id="{ABC62161-61E1-4BF4-9E30-5CAACB5706A3}"/>
                </a:ext>
              </a:extLst>
            </p:cNvPr>
            <p:cNvSpPr txBox="1"/>
            <p:nvPr/>
          </p:nvSpPr>
          <p:spPr>
            <a:xfrm>
              <a:off x="5107760" y="3829525"/>
              <a:ext cx="723606" cy="307777"/>
            </a:xfrm>
            <a:prstGeom prst="rect">
              <a:avLst/>
            </a:prstGeom>
            <a:noFill/>
          </p:spPr>
          <p:txBody>
            <a:bodyPr wrap="square" rtlCol="0">
              <a:spAutoFit/>
            </a:bodyPr>
            <a:lstStyle/>
            <a:p>
              <a:pPr defTabSz="457200">
                <a:defRPr/>
              </a:pPr>
              <a:r>
                <a:rPr kumimoji="0" lang="ja-JP" altLang="en-US" sz="1400" kern="0" dirty="0">
                  <a:solidFill>
                    <a:prstClr val="black"/>
                  </a:solidFill>
                  <a:latin typeface="Georgia" panose="02040502050405020303"/>
                </a:rPr>
                <a:t>地球</a:t>
              </a:r>
            </a:p>
          </p:txBody>
        </p:sp>
        <p:sp>
          <p:nvSpPr>
            <p:cNvPr id="114" name="楕円 51">
              <a:extLst>
                <a:ext uri="{FF2B5EF4-FFF2-40B4-BE49-F238E27FC236}">
                  <a16:creationId xmlns="" xmlns:a16="http://schemas.microsoft.com/office/drawing/2014/main" id="{F73C86CA-D4C0-425C-BA16-85ECADDFCC10}"/>
                </a:ext>
              </a:extLst>
            </p:cNvPr>
            <p:cNvSpPr/>
            <p:nvPr/>
          </p:nvSpPr>
          <p:spPr>
            <a:xfrm>
              <a:off x="6466914" y="3909585"/>
              <a:ext cx="68241" cy="6824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457200">
                <a:defRPr/>
              </a:pPr>
              <a:endParaRPr kumimoji="0" lang="ja-JP" altLang="en-US" sz="1400" kern="0">
                <a:solidFill>
                  <a:prstClr val="white"/>
                </a:solidFill>
                <a:latin typeface="Georgia" panose="02040502050405020303"/>
              </a:endParaRPr>
            </a:p>
          </p:txBody>
        </p:sp>
        <p:cxnSp>
          <p:nvCxnSpPr>
            <p:cNvPr id="115" name="直線矢印コネクタ 114">
              <a:extLst>
                <a:ext uri="{FF2B5EF4-FFF2-40B4-BE49-F238E27FC236}">
                  <a16:creationId xmlns="" xmlns:a16="http://schemas.microsoft.com/office/drawing/2014/main" id="{767356E0-9D32-4D7B-A4C4-D236F5B537CC}"/>
                </a:ext>
              </a:extLst>
            </p:cNvPr>
            <p:cNvCxnSpPr>
              <a:cxnSpLocks/>
              <a:stCxn id="111" idx="0"/>
            </p:cNvCxnSpPr>
            <p:nvPr/>
          </p:nvCxnSpPr>
          <p:spPr>
            <a:xfrm>
              <a:off x="5807623" y="3766889"/>
              <a:ext cx="159423" cy="6567"/>
            </a:xfrm>
            <a:prstGeom prst="straightConnector1">
              <a:avLst/>
            </a:prstGeom>
            <a:noFill/>
            <a:ln w="12700" cap="flat" cmpd="sng" algn="ctr">
              <a:solidFill>
                <a:srgbClr val="4472C4"/>
              </a:solidFill>
              <a:prstDash val="solid"/>
              <a:miter lim="800000"/>
              <a:headEnd type="none" w="med" len="med"/>
              <a:tailEnd type="arrow" w="med" len="med"/>
            </a:ln>
            <a:effectLst/>
          </p:spPr>
        </p:cxnSp>
      </p:grpSp>
      <p:grpSp>
        <p:nvGrpSpPr>
          <p:cNvPr id="138" name="グループ化 137">
            <a:extLst>
              <a:ext uri="{FF2B5EF4-FFF2-40B4-BE49-F238E27FC236}">
                <a16:creationId xmlns="" xmlns:a16="http://schemas.microsoft.com/office/drawing/2014/main" id="{7CBA76E7-9248-48AE-8063-6FF8E4A32A61}"/>
              </a:ext>
            </a:extLst>
          </p:cNvPr>
          <p:cNvGrpSpPr/>
          <p:nvPr/>
        </p:nvGrpSpPr>
        <p:grpSpPr>
          <a:xfrm>
            <a:off x="7285762" y="656797"/>
            <a:ext cx="1784875" cy="1409618"/>
            <a:chOff x="5741347" y="1301949"/>
            <a:chExt cx="1784875" cy="1409618"/>
          </a:xfrm>
        </p:grpSpPr>
        <p:sp>
          <p:nvSpPr>
            <p:cNvPr id="139" name="楕円 10">
              <a:extLst>
                <a:ext uri="{FF2B5EF4-FFF2-40B4-BE49-F238E27FC236}">
                  <a16:creationId xmlns="" xmlns:a16="http://schemas.microsoft.com/office/drawing/2014/main" id="{621F3C48-2C40-4722-9C44-A0E8299C1BE2}"/>
                </a:ext>
              </a:extLst>
            </p:cNvPr>
            <p:cNvSpPr/>
            <p:nvPr/>
          </p:nvSpPr>
          <p:spPr>
            <a:xfrm>
              <a:off x="6233747" y="2028031"/>
              <a:ext cx="99646" cy="9964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457200">
                <a:defRPr/>
              </a:pPr>
              <a:endParaRPr kumimoji="0" lang="ja-JP" altLang="en-US" sz="1400" kern="0">
                <a:solidFill>
                  <a:prstClr val="white"/>
                </a:solidFill>
                <a:latin typeface="Georgia" panose="02040502050405020303"/>
              </a:endParaRPr>
            </a:p>
          </p:txBody>
        </p:sp>
        <p:sp>
          <p:nvSpPr>
            <p:cNvPr id="140" name="楕円 14">
              <a:extLst>
                <a:ext uri="{FF2B5EF4-FFF2-40B4-BE49-F238E27FC236}">
                  <a16:creationId xmlns="" xmlns:a16="http://schemas.microsoft.com/office/drawing/2014/main" id="{27036810-533E-429E-9DC1-CBB1CF0CDDC4}"/>
                </a:ext>
              </a:extLst>
            </p:cNvPr>
            <p:cNvSpPr/>
            <p:nvPr/>
          </p:nvSpPr>
          <p:spPr>
            <a:xfrm>
              <a:off x="5741347" y="1535631"/>
              <a:ext cx="1084446" cy="1084446"/>
            </a:xfrm>
            <a:prstGeom prst="ellipse">
              <a:avLst/>
            </a:prstGeom>
            <a:noFill/>
            <a:ln w="12700" cap="flat" cmpd="sng" algn="ctr">
              <a:solidFill>
                <a:srgbClr val="4472C4">
                  <a:shade val="50000"/>
                </a:srgbClr>
              </a:solidFill>
              <a:prstDash val="sysDot"/>
              <a:miter lim="800000"/>
            </a:ln>
            <a:effectLst/>
          </p:spPr>
          <p:txBody>
            <a:bodyPr rtlCol="0" anchor="ctr"/>
            <a:lstStyle/>
            <a:p>
              <a:pPr algn="ctr" defTabSz="457200">
                <a:defRPr/>
              </a:pPr>
              <a:endParaRPr kumimoji="0" lang="ja-JP" altLang="en-US" sz="1400" kern="0">
                <a:solidFill>
                  <a:prstClr val="white"/>
                </a:solidFill>
                <a:latin typeface="Georgia" panose="02040502050405020303"/>
              </a:endParaRPr>
            </a:p>
          </p:txBody>
        </p:sp>
        <p:sp>
          <p:nvSpPr>
            <p:cNvPr id="141" name="楕円 20">
              <a:extLst>
                <a:ext uri="{FF2B5EF4-FFF2-40B4-BE49-F238E27FC236}">
                  <a16:creationId xmlns="" xmlns:a16="http://schemas.microsoft.com/office/drawing/2014/main" id="{F1CC9309-AF29-4C18-BE29-261DFE9F165D}"/>
                </a:ext>
              </a:extLst>
            </p:cNvPr>
            <p:cNvSpPr/>
            <p:nvPr/>
          </p:nvSpPr>
          <p:spPr>
            <a:xfrm>
              <a:off x="6578296" y="1601790"/>
              <a:ext cx="247497" cy="247497"/>
            </a:xfrm>
            <a:prstGeom prst="ellipse">
              <a:avLst/>
            </a:prstGeom>
            <a:noFill/>
            <a:ln w="12700" cap="flat" cmpd="sng" algn="ctr">
              <a:solidFill>
                <a:srgbClr val="4472C4">
                  <a:shade val="50000"/>
                </a:srgbClr>
              </a:solidFill>
              <a:prstDash val="sysDot"/>
              <a:miter lim="800000"/>
            </a:ln>
            <a:effectLst/>
          </p:spPr>
          <p:txBody>
            <a:bodyPr rtlCol="0" anchor="ctr"/>
            <a:lstStyle/>
            <a:p>
              <a:pPr algn="ctr" defTabSz="457200">
                <a:defRPr/>
              </a:pPr>
              <a:endParaRPr kumimoji="0" lang="ja-JP" altLang="en-US" sz="1400" kern="0">
                <a:solidFill>
                  <a:prstClr val="white"/>
                </a:solidFill>
                <a:latin typeface="Georgia" panose="02040502050405020303"/>
              </a:endParaRPr>
            </a:p>
          </p:txBody>
        </p:sp>
        <p:sp>
          <p:nvSpPr>
            <p:cNvPr id="142" name="楕円 21">
              <a:extLst>
                <a:ext uri="{FF2B5EF4-FFF2-40B4-BE49-F238E27FC236}">
                  <a16:creationId xmlns="" xmlns:a16="http://schemas.microsoft.com/office/drawing/2014/main" id="{2295306A-DF42-435B-904F-138CF8E72657}"/>
                </a:ext>
              </a:extLst>
            </p:cNvPr>
            <p:cNvSpPr/>
            <p:nvPr/>
          </p:nvSpPr>
          <p:spPr>
            <a:xfrm>
              <a:off x="6718902" y="1567669"/>
              <a:ext cx="68241" cy="6824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457200">
                <a:defRPr/>
              </a:pPr>
              <a:endParaRPr kumimoji="0" lang="ja-JP" altLang="en-US" sz="1400" kern="0">
                <a:solidFill>
                  <a:prstClr val="white"/>
                </a:solidFill>
                <a:latin typeface="Georgia" panose="02040502050405020303"/>
              </a:endParaRPr>
            </a:p>
          </p:txBody>
        </p:sp>
        <p:cxnSp>
          <p:nvCxnSpPr>
            <p:cNvPr id="143" name="直線矢印コネクタ 142">
              <a:extLst>
                <a:ext uri="{FF2B5EF4-FFF2-40B4-BE49-F238E27FC236}">
                  <a16:creationId xmlns="" xmlns:a16="http://schemas.microsoft.com/office/drawing/2014/main" id="{0AE6EA77-CEEC-4964-9F15-B18A66E92D61}"/>
                </a:ext>
              </a:extLst>
            </p:cNvPr>
            <p:cNvCxnSpPr>
              <a:cxnSpLocks/>
              <a:stCxn id="140" idx="1"/>
            </p:cNvCxnSpPr>
            <p:nvPr/>
          </p:nvCxnSpPr>
          <p:spPr>
            <a:xfrm flipV="1">
              <a:off x="5900160" y="1609726"/>
              <a:ext cx="105353" cy="84718"/>
            </a:xfrm>
            <a:prstGeom prst="straightConnector1">
              <a:avLst/>
            </a:prstGeom>
            <a:noFill/>
            <a:ln w="12700" cap="flat" cmpd="sng" algn="ctr">
              <a:solidFill>
                <a:srgbClr val="4472C4"/>
              </a:solidFill>
              <a:prstDash val="solid"/>
              <a:miter lim="800000"/>
              <a:headEnd type="none" w="med" len="med"/>
              <a:tailEnd type="arrow" w="med" len="med"/>
            </a:ln>
            <a:effectLst/>
          </p:spPr>
        </p:cxnSp>
        <p:cxnSp>
          <p:nvCxnSpPr>
            <p:cNvPr id="144" name="直線矢印コネクタ 143">
              <a:extLst>
                <a:ext uri="{FF2B5EF4-FFF2-40B4-BE49-F238E27FC236}">
                  <a16:creationId xmlns="" xmlns:a16="http://schemas.microsoft.com/office/drawing/2014/main" id="{08060FCC-8751-41D6-966B-C94A6A571958}"/>
                </a:ext>
              </a:extLst>
            </p:cNvPr>
            <p:cNvCxnSpPr>
              <a:cxnSpLocks/>
              <a:stCxn id="141" idx="7"/>
              <a:endCxn id="141" idx="6"/>
            </p:cNvCxnSpPr>
            <p:nvPr/>
          </p:nvCxnSpPr>
          <p:spPr>
            <a:xfrm>
              <a:off x="6789548" y="1638035"/>
              <a:ext cx="36245" cy="87504"/>
            </a:xfrm>
            <a:prstGeom prst="straightConnector1">
              <a:avLst/>
            </a:prstGeom>
            <a:noFill/>
            <a:ln w="12700" cap="flat" cmpd="sng" algn="ctr">
              <a:solidFill>
                <a:srgbClr val="4472C4"/>
              </a:solidFill>
              <a:prstDash val="solid"/>
              <a:miter lim="800000"/>
              <a:headEnd type="none" w="med" len="med"/>
              <a:tailEnd type="arrow" w="med" len="med"/>
            </a:ln>
            <a:effectLst/>
          </p:spPr>
        </p:cxnSp>
        <p:sp>
          <p:nvSpPr>
            <p:cNvPr id="145" name="テキスト ボックス 144">
              <a:extLst>
                <a:ext uri="{FF2B5EF4-FFF2-40B4-BE49-F238E27FC236}">
                  <a16:creationId xmlns="" xmlns:a16="http://schemas.microsoft.com/office/drawing/2014/main" id="{F93F740A-A9DF-4908-A9F2-DC5847F86548}"/>
                </a:ext>
              </a:extLst>
            </p:cNvPr>
            <p:cNvSpPr txBox="1"/>
            <p:nvPr/>
          </p:nvSpPr>
          <p:spPr>
            <a:xfrm>
              <a:off x="5912376" y="2091367"/>
              <a:ext cx="749992" cy="307777"/>
            </a:xfrm>
            <a:prstGeom prst="rect">
              <a:avLst/>
            </a:prstGeom>
            <a:noFill/>
          </p:spPr>
          <p:txBody>
            <a:bodyPr wrap="square" rtlCol="0">
              <a:spAutoFit/>
            </a:bodyPr>
            <a:lstStyle/>
            <a:p>
              <a:pPr defTabSz="457200">
                <a:defRPr/>
              </a:pPr>
              <a:r>
                <a:rPr kumimoji="0" lang="ja-JP" altLang="en-US" sz="1400" kern="0" dirty="0">
                  <a:solidFill>
                    <a:prstClr val="black"/>
                  </a:solidFill>
                  <a:latin typeface="Georgia" panose="02040502050405020303"/>
                </a:rPr>
                <a:t>地球</a:t>
              </a:r>
            </a:p>
          </p:txBody>
        </p:sp>
        <p:sp>
          <p:nvSpPr>
            <p:cNvPr id="146" name="テキスト ボックス 145">
              <a:extLst>
                <a:ext uri="{FF2B5EF4-FFF2-40B4-BE49-F238E27FC236}">
                  <a16:creationId xmlns="" xmlns:a16="http://schemas.microsoft.com/office/drawing/2014/main" id="{CED0D2C3-FE1C-4FB1-B62F-7B9C696659D3}"/>
                </a:ext>
              </a:extLst>
            </p:cNvPr>
            <p:cNvSpPr txBox="1"/>
            <p:nvPr/>
          </p:nvSpPr>
          <p:spPr>
            <a:xfrm>
              <a:off x="6548058" y="1301949"/>
              <a:ext cx="679538" cy="307777"/>
            </a:xfrm>
            <a:prstGeom prst="rect">
              <a:avLst/>
            </a:prstGeom>
            <a:noFill/>
          </p:spPr>
          <p:txBody>
            <a:bodyPr wrap="square" rtlCol="0">
              <a:spAutoFit/>
            </a:bodyPr>
            <a:lstStyle/>
            <a:p>
              <a:pPr defTabSz="457200">
                <a:defRPr/>
              </a:pPr>
              <a:r>
                <a:rPr kumimoji="0" lang="ja-JP" altLang="en-US" sz="1400" kern="0" dirty="0">
                  <a:solidFill>
                    <a:prstClr val="black"/>
                  </a:solidFill>
                  <a:latin typeface="Georgia" panose="02040502050405020303"/>
                </a:rPr>
                <a:t>火星</a:t>
              </a:r>
            </a:p>
          </p:txBody>
        </p:sp>
        <p:sp>
          <p:nvSpPr>
            <p:cNvPr id="147" name="正方形/長方形 146">
              <a:extLst>
                <a:ext uri="{FF2B5EF4-FFF2-40B4-BE49-F238E27FC236}">
                  <a16:creationId xmlns="" xmlns:a16="http://schemas.microsoft.com/office/drawing/2014/main" id="{933A8414-5B4C-46D3-8ACB-8CD707E762AA}"/>
                </a:ext>
              </a:extLst>
            </p:cNvPr>
            <p:cNvSpPr/>
            <p:nvPr/>
          </p:nvSpPr>
          <p:spPr>
            <a:xfrm>
              <a:off x="6623411" y="2403790"/>
              <a:ext cx="902811" cy="307777"/>
            </a:xfrm>
            <a:prstGeom prst="rect">
              <a:avLst/>
            </a:prstGeom>
          </p:spPr>
          <p:txBody>
            <a:bodyPr wrap="none">
              <a:spAutoFit/>
            </a:bodyPr>
            <a:lstStyle/>
            <a:p>
              <a:pPr defTabSz="457200">
                <a:defRPr/>
              </a:pPr>
              <a:r>
                <a:rPr kumimoji="0" lang="ja-JP" altLang="en-US" sz="1400" kern="0" dirty="0">
                  <a:solidFill>
                    <a:prstClr val="black"/>
                  </a:solidFill>
                  <a:latin typeface="Georgia" panose="02040502050405020303"/>
                </a:rPr>
                <a:t>真円軌道</a:t>
              </a:r>
            </a:p>
          </p:txBody>
        </p:sp>
        <p:sp>
          <p:nvSpPr>
            <p:cNvPr id="148" name="正方形/長方形 147">
              <a:extLst>
                <a:ext uri="{FF2B5EF4-FFF2-40B4-BE49-F238E27FC236}">
                  <a16:creationId xmlns="" xmlns:a16="http://schemas.microsoft.com/office/drawing/2014/main" id="{D6740CA2-87E8-45A2-8E50-E6C208238619}"/>
                </a:ext>
              </a:extLst>
            </p:cNvPr>
            <p:cNvSpPr/>
            <p:nvPr/>
          </p:nvSpPr>
          <p:spPr>
            <a:xfrm>
              <a:off x="6748828" y="1746950"/>
              <a:ext cx="723275" cy="307777"/>
            </a:xfrm>
            <a:prstGeom prst="rect">
              <a:avLst/>
            </a:prstGeom>
          </p:spPr>
          <p:txBody>
            <a:bodyPr wrap="none">
              <a:spAutoFit/>
            </a:bodyPr>
            <a:lstStyle/>
            <a:p>
              <a:pPr defTabSz="457200">
                <a:defRPr/>
              </a:pPr>
              <a:r>
                <a:rPr kumimoji="0" lang="ja-JP" altLang="en-US" sz="1400" kern="0" dirty="0">
                  <a:solidFill>
                    <a:prstClr val="black"/>
                  </a:solidFill>
                  <a:latin typeface="Georgia" panose="02040502050405020303"/>
                </a:rPr>
                <a:t>周転円</a:t>
              </a:r>
            </a:p>
          </p:txBody>
        </p:sp>
      </p:grpSp>
      <p:sp>
        <p:nvSpPr>
          <p:cNvPr id="149" name="正方形/長方形 148"/>
          <p:cNvSpPr/>
          <p:nvPr/>
        </p:nvSpPr>
        <p:spPr bwMode="auto">
          <a:xfrm>
            <a:off x="149554" y="2834553"/>
            <a:ext cx="4755103" cy="771599"/>
          </a:xfrm>
          <a:prstGeom prst="rect">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ja-JP" altLang="en-US" sz="2400">
              <a:solidFill>
                <a:srgbClr val="000000"/>
              </a:solidFill>
            </a:endParaRPr>
          </a:p>
        </p:txBody>
      </p:sp>
      <p:sp>
        <p:nvSpPr>
          <p:cNvPr id="150" name="右矢印 149"/>
          <p:cNvSpPr/>
          <p:nvPr/>
        </p:nvSpPr>
        <p:spPr bwMode="auto">
          <a:xfrm>
            <a:off x="1510629" y="6388179"/>
            <a:ext cx="290431" cy="309623"/>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ja-JP" altLang="en-US" sz="2400">
              <a:solidFill>
                <a:srgbClr val="000000"/>
              </a:solidFill>
            </a:endParaRPr>
          </a:p>
        </p:txBody>
      </p:sp>
      <p:sp>
        <p:nvSpPr>
          <p:cNvPr id="151" name="右矢印 150"/>
          <p:cNvSpPr/>
          <p:nvPr/>
        </p:nvSpPr>
        <p:spPr bwMode="auto">
          <a:xfrm rot="5400000">
            <a:off x="2406632" y="4246663"/>
            <a:ext cx="239369" cy="309623"/>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ja-JP" altLang="en-US" sz="2400">
              <a:solidFill>
                <a:srgbClr val="000000"/>
              </a:solidFill>
            </a:endParaRPr>
          </a:p>
        </p:txBody>
      </p:sp>
      <p:sp>
        <p:nvSpPr>
          <p:cNvPr id="153" name="右矢印 152"/>
          <p:cNvSpPr/>
          <p:nvPr/>
        </p:nvSpPr>
        <p:spPr bwMode="auto">
          <a:xfrm rot="5400000">
            <a:off x="2406632" y="5287737"/>
            <a:ext cx="239369" cy="309623"/>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ja-JP" altLang="en-US" sz="2400">
              <a:solidFill>
                <a:srgbClr val="000000"/>
              </a:solidFill>
            </a:endParaRPr>
          </a:p>
        </p:txBody>
      </p:sp>
      <p:sp>
        <p:nvSpPr>
          <p:cNvPr id="46" name="テキスト ボックス 45"/>
          <p:cNvSpPr txBox="1"/>
          <p:nvPr/>
        </p:nvSpPr>
        <p:spPr>
          <a:xfrm>
            <a:off x="6382421" y="4483077"/>
            <a:ext cx="351378" cy="276999"/>
          </a:xfrm>
          <a:prstGeom prst="rect">
            <a:avLst/>
          </a:prstGeom>
          <a:noFill/>
        </p:spPr>
        <p:txBody>
          <a:bodyPr wrap="none" rtlCol="0">
            <a:spAutoFit/>
          </a:bodyPr>
          <a:lstStyle/>
          <a:p>
            <a:r>
              <a:rPr kumimoji="1" lang="en-US" altLang="ja-JP" sz="1200" dirty="0"/>
              <a:t>*1</a:t>
            </a:r>
            <a:endParaRPr kumimoji="1" lang="ja-JP" altLang="en-US" sz="1200" dirty="0"/>
          </a:p>
        </p:txBody>
      </p:sp>
      <p:sp>
        <p:nvSpPr>
          <p:cNvPr id="47" name="テキスト ボックス 46"/>
          <p:cNvSpPr txBox="1"/>
          <p:nvPr/>
        </p:nvSpPr>
        <p:spPr>
          <a:xfrm>
            <a:off x="8719259" y="4476353"/>
            <a:ext cx="351378" cy="276999"/>
          </a:xfrm>
          <a:prstGeom prst="rect">
            <a:avLst/>
          </a:prstGeom>
          <a:noFill/>
        </p:spPr>
        <p:txBody>
          <a:bodyPr wrap="none" rtlCol="0">
            <a:spAutoFit/>
          </a:bodyPr>
          <a:lstStyle/>
          <a:p>
            <a:r>
              <a:rPr kumimoji="1" lang="en-US" altLang="ja-JP" sz="1200" dirty="0"/>
              <a:t>*2</a:t>
            </a:r>
            <a:endParaRPr kumimoji="1" lang="ja-JP" altLang="en-US" sz="1200" dirty="0"/>
          </a:p>
        </p:txBody>
      </p:sp>
    </p:spTree>
    <p:extLst>
      <p:ext uri="{BB962C8B-B14F-4D97-AF65-F5344CB8AC3E}">
        <p14:creationId xmlns:p14="http://schemas.microsoft.com/office/powerpoint/2010/main" val="1530611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 xmlns:a16="http://schemas.microsoft.com/office/drawing/2014/main" id="{E1F3A9FB-6603-CD40-90C5-99131A90A555}"/>
              </a:ext>
            </a:extLst>
          </p:cNvPr>
          <p:cNvPicPr>
            <a:picLocks noChangeAspect="1"/>
          </p:cNvPicPr>
          <p:nvPr/>
        </p:nvPicPr>
        <p:blipFill rotWithShape="1">
          <a:blip r:embed="rId3"/>
          <a:srcRect l="3271"/>
          <a:stretch/>
        </p:blipFill>
        <p:spPr>
          <a:xfrm>
            <a:off x="4975670" y="113489"/>
            <a:ext cx="4050414" cy="381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 name="正方形/長方形 14">
            <a:extLst>
              <a:ext uri="{FF2B5EF4-FFF2-40B4-BE49-F238E27FC236}">
                <a16:creationId xmlns="" xmlns:a16="http://schemas.microsoft.com/office/drawing/2014/main" id="{0C3CEB61-E4FA-244A-967B-CD5221997613}"/>
              </a:ext>
            </a:extLst>
          </p:cNvPr>
          <p:cNvSpPr/>
          <p:nvPr/>
        </p:nvSpPr>
        <p:spPr>
          <a:xfrm>
            <a:off x="5006334" y="153244"/>
            <a:ext cx="3993956" cy="3748336"/>
          </a:xfrm>
          <a:custGeom>
            <a:avLst/>
            <a:gdLst/>
            <a:ahLst/>
            <a:cxnLst/>
            <a:rect l="l" t="t" r="r" b="b"/>
            <a:pathLst>
              <a:path w="4392000" h="4121901">
                <a:moveTo>
                  <a:pt x="2230514" y="526763"/>
                </a:moveTo>
                <a:cubicBezTo>
                  <a:pt x="1147573" y="526763"/>
                  <a:pt x="269676" y="1136363"/>
                  <a:pt x="269676" y="1888343"/>
                </a:cubicBezTo>
                <a:cubicBezTo>
                  <a:pt x="269676" y="2640323"/>
                  <a:pt x="1147573" y="3249923"/>
                  <a:pt x="2230514" y="3249923"/>
                </a:cubicBezTo>
                <a:cubicBezTo>
                  <a:pt x="3313455" y="3249923"/>
                  <a:pt x="4191352" y="2640323"/>
                  <a:pt x="4191352" y="1888343"/>
                </a:cubicBezTo>
                <a:cubicBezTo>
                  <a:pt x="4191352" y="1136363"/>
                  <a:pt x="3313455" y="526763"/>
                  <a:pt x="2230514" y="526763"/>
                </a:cubicBezTo>
                <a:close/>
                <a:moveTo>
                  <a:pt x="0" y="0"/>
                </a:moveTo>
                <a:lnTo>
                  <a:pt x="4392000" y="0"/>
                </a:lnTo>
                <a:lnTo>
                  <a:pt x="4392000" y="4121901"/>
                </a:lnTo>
                <a:lnTo>
                  <a:pt x="0" y="4121901"/>
                </a:lnTo>
                <a:close/>
              </a:path>
            </a:pathLst>
          </a:custGeom>
          <a:solidFill>
            <a:srgbClr val="0000FF">
              <a:alpha val="20000"/>
            </a:srgb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bg1"/>
              </a:solidFill>
            </a:endParaRPr>
          </a:p>
        </p:txBody>
      </p:sp>
      <p:sp>
        <p:nvSpPr>
          <p:cNvPr id="35" name="楕円 7">
            <a:extLst>
              <a:ext uri="{FF2B5EF4-FFF2-40B4-BE49-F238E27FC236}">
                <a16:creationId xmlns="" xmlns:a16="http://schemas.microsoft.com/office/drawing/2014/main" id="{529BF06F-CED3-954A-89B4-E47565AA3892}"/>
              </a:ext>
            </a:extLst>
          </p:cNvPr>
          <p:cNvSpPr/>
          <p:nvPr/>
        </p:nvSpPr>
        <p:spPr>
          <a:xfrm>
            <a:off x="5239733" y="638923"/>
            <a:ext cx="3566257" cy="2476361"/>
          </a:xfrm>
          <a:prstGeom prst="ellipse">
            <a:avLst/>
          </a:prstGeom>
          <a:noFill/>
          <a:ln w="34925" cap="flat" cmpd="sng" algn="ctr">
            <a:solidFill>
              <a:srgbClr val="0000FF"/>
            </a:solidFill>
            <a:prstDash val="sysDot"/>
            <a:round/>
            <a:headEnd type="none" w="med" len="med"/>
            <a:tailEnd type="none" w="med" len="med"/>
          </a:ln>
          <a:effectLst/>
        </p:spPr>
        <p:style>
          <a:lnRef idx="0">
            <a:scrgbClr r="0" g="0" b="0"/>
          </a:lnRef>
          <a:fillRef idx="0">
            <a:scrgbClr r="0" g="0" b="0"/>
          </a:fillRef>
          <a:effectRef idx="0">
            <a:scrgbClr r="0" g="0" b="0"/>
          </a:effectRef>
          <a:fontRef idx="minor">
            <a:schemeClr val="accent2"/>
          </a:fontRef>
        </p:style>
        <p:txBody>
          <a:bodyPr rtlCol="0" anchor="ctr"/>
          <a:lstStyle/>
          <a:p>
            <a:pPr algn="ctr" defTabSz="761970"/>
            <a:endParaRPr lang="ja-JP" altLang="en-US" sz="1500">
              <a:solidFill>
                <a:srgbClr val="ED7D31"/>
              </a:solidFill>
              <a:latin typeface="HGP創英角ｺﾞｼｯｸUB" panose="020B0900000000000000" pitchFamily="50" charset="-128"/>
              <a:ea typeface="HGP創英角ｺﾞｼｯｸUB" panose="020B0900000000000000" pitchFamily="50" charset="-128"/>
            </a:endParaRPr>
          </a:p>
        </p:txBody>
      </p:sp>
      <p:sp>
        <p:nvSpPr>
          <p:cNvPr id="6" name="コンテンツ プレースホルダー 2"/>
          <p:cNvSpPr>
            <a:spLocks noGrp="1"/>
          </p:cNvSpPr>
          <p:nvPr>
            <p:ph idx="1"/>
          </p:nvPr>
        </p:nvSpPr>
        <p:spPr>
          <a:xfrm>
            <a:off x="121188" y="583120"/>
            <a:ext cx="2882404" cy="992625"/>
          </a:xfrm>
          <a:solidFill>
            <a:schemeClr val="bg1"/>
          </a:solidFill>
        </p:spPr>
        <p:txBody>
          <a:bodyPr>
            <a:noAutofit/>
          </a:bodyPr>
          <a:lstStyle/>
          <a:p>
            <a:pPr marL="0" indent="0">
              <a:buNone/>
            </a:pPr>
            <a:r>
              <a:rPr lang="en-US" altLang="ja-JP" sz="2000" dirty="0"/>
              <a:t>1854</a:t>
            </a:r>
            <a:r>
              <a:rPr lang="ja-JP" altLang="en-US" sz="2000" dirty="0"/>
              <a:t>年ロンドンにおいて</a:t>
            </a:r>
            <a:endParaRPr kumimoji="1" lang="en-US" altLang="ja-JP" sz="2000" dirty="0"/>
          </a:p>
          <a:p>
            <a:pPr marL="0" indent="0">
              <a:spcBef>
                <a:spcPts val="0"/>
              </a:spcBef>
              <a:buNone/>
            </a:pPr>
            <a:r>
              <a:rPr kumimoji="1" lang="ja-JP" altLang="en-US" sz="2000" dirty="0"/>
              <a:t>特定の井戸周辺にコレラ多発</a:t>
            </a:r>
          </a:p>
        </p:txBody>
      </p:sp>
      <p:pic>
        <p:nvPicPr>
          <p:cNvPr id="8" name="図 7"/>
          <p:cNvPicPr>
            <a:picLocks noChangeAspect="1"/>
          </p:cNvPicPr>
          <p:nvPr/>
        </p:nvPicPr>
        <p:blipFill rotWithShape="1">
          <a:blip r:embed="rId4"/>
          <a:srcRect b="8955"/>
          <a:stretch/>
        </p:blipFill>
        <p:spPr>
          <a:xfrm>
            <a:off x="3293075" y="611171"/>
            <a:ext cx="1539213" cy="2271988"/>
          </a:xfrm>
          <a:prstGeom prst="rect">
            <a:avLst/>
          </a:prstGeom>
        </p:spPr>
      </p:pic>
      <p:sp>
        <p:nvSpPr>
          <p:cNvPr id="17" name="タイトル 1">
            <a:extLst>
              <a:ext uri="{FF2B5EF4-FFF2-40B4-BE49-F238E27FC236}">
                <a16:creationId xmlns="" xmlns:a16="http://schemas.microsoft.com/office/drawing/2014/main" id="{521F2615-0B96-4AE8-92A7-5F41C29FD7EE}"/>
              </a:ext>
            </a:extLst>
          </p:cNvPr>
          <p:cNvSpPr>
            <a:spLocks noGrp="1"/>
          </p:cNvSpPr>
          <p:nvPr>
            <p:ph type="title"/>
          </p:nvPr>
        </p:nvSpPr>
        <p:spPr>
          <a:xfrm>
            <a:off x="33808" y="0"/>
            <a:ext cx="5028386" cy="611171"/>
          </a:xfrm>
        </p:spPr>
        <p:txBody>
          <a:bodyPr/>
          <a:lstStyle/>
          <a:p>
            <a:r>
              <a:rPr kumimoji="1" lang="ja-JP" altLang="en-US" sz="3600" dirty="0"/>
              <a:t>データ科学と</a:t>
            </a:r>
            <a:r>
              <a:rPr lang="ja-JP" altLang="en-US" sz="3600" dirty="0"/>
              <a:t>医療</a:t>
            </a:r>
            <a:r>
              <a:rPr kumimoji="1" lang="ja-JP" altLang="en-US" sz="3600" dirty="0"/>
              <a:t>・政策</a:t>
            </a:r>
          </a:p>
        </p:txBody>
      </p:sp>
      <p:sp>
        <p:nvSpPr>
          <p:cNvPr id="10" name="コンテンツ プレースホルダー 2"/>
          <p:cNvSpPr txBox="1">
            <a:spLocks/>
          </p:cNvSpPr>
          <p:nvPr/>
        </p:nvSpPr>
        <p:spPr bwMode="auto">
          <a:xfrm>
            <a:off x="121188" y="1630535"/>
            <a:ext cx="2925876" cy="14643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buNone/>
            </a:pPr>
            <a:r>
              <a:rPr lang="ja-JP" altLang="en-US" sz="2200" dirty="0">
                <a:solidFill>
                  <a:srgbClr val="FF0000"/>
                </a:solidFill>
                <a:latin typeface="ＭＳ Ｐゴシック" panose="020B0600070205080204" pitchFamily="50" charset="-128"/>
                <a:ea typeface="ＭＳ Ｐゴシック" panose="020B0600070205080204" pitchFamily="50" charset="-128"/>
              </a:rPr>
              <a:t>データ</a:t>
            </a:r>
            <a:r>
              <a:rPr lang="ja-JP" altLang="en-US" sz="2200" dirty="0">
                <a:solidFill>
                  <a:prstClr val="black"/>
                </a:solidFill>
                <a:latin typeface="ＭＳ Ｐゴシック" panose="020B0600070205080204" pitchFamily="50" charset="-128"/>
                <a:ea typeface="ＭＳ Ｐゴシック" panose="020B0600070205080204" pitchFamily="50" charset="-128"/>
              </a:rPr>
              <a:t>を集めることにより同一の区域でも、水道供給会社によってコレラ発生率に大きな違いがあることを発見</a:t>
            </a:r>
            <a:endParaRPr lang="en-US" altLang="ja-JP" sz="2200" kern="0" dirty="0">
              <a:solidFill>
                <a:prstClr val="black"/>
              </a:solidFill>
              <a:latin typeface="ＭＳ Ｐゴシック" panose="020B0600070205080204" pitchFamily="50" charset="-128"/>
              <a:ea typeface="ＭＳ Ｐゴシック" panose="020B0600070205080204" pitchFamily="50" charset="-128"/>
            </a:endParaRPr>
          </a:p>
          <a:p>
            <a:pPr marL="0" indent="0">
              <a:buNone/>
            </a:pPr>
            <a:endParaRPr lang="ja-JP" altLang="en-US" sz="2000" kern="0" dirty="0">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bwMode="auto">
          <a:xfrm>
            <a:off x="121188" y="1630534"/>
            <a:ext cx="2882404" cy="1464357"/>
          </a:xfrm>
          <a:prstGeom prst="rect">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9" name="テキスト ボックス 8"/>
          <p:cNvSpPr txBox="1"/>
          <p:nvPr/>
        </p:nvSpPr>
        <p:spPr>
          <a:xfrm>
            <a:off x="166289" y="3294229"/>
            <a:ext cx="3225563" cy="400110"/>
          </a:xfrm>
          <a:prstGeom prst="rect">
            <a:avLst/>
          </a:prstGeom>
          <a:noFill/>
        </p:spPr>
        <p:txBody>
          <a:bodyPr wrap="none" rtlCol="0">
            <a:spAutoFit/>
          </a:bodyPr>
          <a:lstStyle/>
          <a:p>
            <a:r>
              <a:rPr lang="ja-JP" altLang="en-US" sz="2000" dirty="0">
                <a:latin typeface="+mn-ea"/>
              </a:rPr>
              <a:t>コレラ対策</a:t>
            </a:r>
            <a:r>
              <a:rPr lang="ja-JP" altLang="en-US" sz="2000" dirty="0">
                <a:solidFill>
                  <a:prstClr val="black"/>
                </a:solidFill>
                <a:latin typeface="+mn-ea"/>
              </a:rPr>
              <a:t>という政策が進む</a:t>
            </a:r>
            <a:endParaRPr lang="ja-JP" altLang="en-US" sz="2000" kern="0" dirty="0">
              <a:latin typeface="+mn-ea"/>
            </a:endParaRPr>
          </a:p>
        </p:txBody>
      </p:sp>
      <p:sp>
        <p:nvSpPr>
          <p:cNvPr id="15" name="右矢印 14"/>
          <p:cNvSpPr/>
          <p:nvPr/>
        </p:nvSpPr>
        <p:spPr bwMode="auto">
          <a:xfrm rot="5400000">
            <a:off x="1301410" y="3094336"/>
            <a:ext cx="217613" cy="309623"/>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18" name="Rectangle 3"/>
          <p:cNvSpPr txBox="1">
            <a:spLocks noChangeArrowheads="1"/>
          </p:cNvSpPr>
          <p:nvPr/>
        </p:nvSpPr>
        <p:spPr bwMode="auto">
          <a:xfrm>
            <a:off x="5436296" y="5332154"/>
            <a:ext cx="3469709" cy="870116"/>
          </a:xfrm>
          <a:prstGeom prst="rect">
            <a:avLst/>
          </a:prstGeom>
          <a:solidFill>
            <a:schemeClr val="bg1"/>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eaLnBrk="1" hangingPunct="1">
              <a:lnSpc>
                <a:spcPct val="90000"/>
              </a:lnSpc>
              <a:spcBef>
                <a:spcPts val="0"/>
              </a:spcBef>
              <a:buNone/>
            </a:pPr>
            <a:r>
              <a:rPr lang="ja-JP" altLang="en-US" sz="2400" kern="0" dirty="0">
                <a:solidFill>
                  <a:srgbClr val="FF6600"/>
                </a:solidFill>
              </a:rPr>
              <a:t>数学　　　</a:t>
            </a:r>
            <a:r>
              <a:rPr lang="ja-JP" altLang="en-US" sz="2400" dirty="0">
                <a:latin typeface="Times New Roman" panose="02020603050405020304" pitchFamily="18" charset="0"/>
              </a:rPr>
              <a:t>　　　</a:t>
            </a:r>
            <a:r>
              <a:rPr lang="en-US" altLang="ja-JP" sz="2400" dirty="0">
                <a:latin typeface="Times New Roman" panose="02020603050405020304" pitchFamily="18" charset="0"/>
              </a:rPr>
              <a:t>P</a:t>
            </a:r>
            <a:r>
              <a:rPr lang="en-US" altLang="ja-JP" sz="2400" i="1" baseline="-25000" dirty="0">
                <a:latin typeface="Times New Roman" panose="02020603050405020304" pitchFamily="18" charset="0"/>
              </a:rPr>
              <a:t>A</a:t>
            </a:r>
            <a:r>
              <a:rPr lang="en-US" altLang="ja-JP" sz="2400" dirty="0">
                <a:latin typeface="Times New Roman" panose="02020603050405020304" pitchFamily="18" charset="0"/>
              </a:rPr>
              <a:t>(</a:t>
            </a:r>
            <a:r>
              <a:rPr lang="en-US" altLang="ja-JP" sz="2400" i="1" dirty="0">
                <a:latin typeface="Times New Roman" panose="02020603050405020304" pitchFamily="18" charset="0"/>
              </a:rPr>
              <a:t>B</a:t>
            </a:r>
            <a:r>
              <a:rPr lang="en-US" altLang="ja-JP" sz="2400" dirty="0">
                <a:latin typeface="Times New Roman" panose="02020603050405020304" pitchFamily="18" charset="0"/>
              </a:rPr>
              <a:t>) P(</a:t>
            </a:r>
            <a:r>
              <a:rPr lang="en-US" altLang="ja-JP" sz="2400" i="1" dirty="0">
                <a:latin typeface="Times New Roman" panose="02020603050405020304" pitchFamily="18" charset="0"/>
              </a:rPr>
              <a:t>A</a:t>
            </a:r>
            <a:r>
              <a:rPr lang="en-US" altLang="ja-JP" sz="2400" dirty="0">
                <a:latin typeface="Times New Roman" panose="02020603050405020304" pitchFamily="18" charset="0"/>
              </a:rPr>
              <a:t>)</a:t>
            </a:r>
            <a:r>
              <a:rPr lang="en-US" altLang="ja-JP" sz="2400" dirty="0"/>
              <a:t> </a:t>
            </a:r>
            <a:r>
              <a:rPr lang="ja-JP" altLang="en-US" sz="2400" dirty="0"/>
              <a:t>　　　　　　　　　　　　     　　　　           　　　　　　　　　</a:t>
            </a:r>
            <a:endParaRPr lang="en-US" altLang="ja-JP" sz="2400" dirty="0"/>
          </a:p>
          <a:p>
            <a:pPr eaLnBrk="1" hangingPunct="1">
              <a:lnSpc>
                <a:spcPct val="90000"/>
              </a:lnSpc>
              <a:spcBef>
                <a:spcPts val="600"/>
              </a:spcBef>
              <a:buNone/>
            </a:pPr>
            <a:r>
              <a:rPr lang="ja-JP" altLang="en-US" sz="2400" dirty="0">
                <a:latin typeface="Times New Roman" panose="02020603050405020304" pitchFamily="18" charset="0"/>
              </a:rPr>
              <a:t>　　　　　　  　　　　</a:t>
            </a:r>
            <a:r>
              <a:rPr lang="en-US" altLang="ja-JP" sz="2400" dirty="0">
                <a:latin typeface="Times New Roman" panose="02020603050405020304" pitchFamily="18" charset="0"/>
              </a:rPr>
              <a:t>P(</a:t>
            </a:r>
            <a:r>
              <a:rPr lang="en-US" altLang="ja-JP" sz="2400" i="1" dirty="0">
                <a:latin typeface="Times New Roman" panose="02020603050405020304" pitchFamily="18" charset="0"/>
              </a:rPr>
              <a:t>B</a:t>
            </a:r>
            <a:r>
              <a:rPr lang="en-US" altLang="ja-JP" sz="2400" dirty="0">
                <a:latin typeface="Times New Roman" panose="02020603050405020304" pitchFamily="18" charset="0"/>
              </a:rPr>
              <a:t>)</a:t>
            </a:r>
            <a:r>
              <a:rPr lang="en-US" altLang="ja-JP" sz="2400" dirty="0"/>
              <a:t> </a:t>
            </a:r>
          </a:p>
        </p:txBody>
      </p:sp>
      <p:sp>
        <p:nvSpPr>
          <p:cNvPr id="19" name="Line 14"/>
          <p:cNvSpPr>
            <a:spLocks noChangeShapeType="1"/>
          </p:cNvSpPr>
          <p:nvPr/>
        </p:nvSpPr>
        <p:spPr bwMode="auto">
          <a:xfrm>
            <a:off x="7254515" y="5768062"/>
            <a:ext cx="1403272"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20" name="コンテンツ プレースホルダー 2"/>
          <p:cNvSpPr txBox="1">
            <a:spLocks/>
          </p:cNvSpPr>
          <p:nvPr/>
        </p:nvSpPr>
        <p:spPr bwMode="auto">
          <a:xfrm>
            <a:off x="5681690" y="4127764"/>
            <a:ext cx="3078308" cy="10968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buFont typeface="Wingdings" pitchFamily="2" charset="2"/>
              <a:buNone/>
            </a:pPr>
            <a:r>
              <a:rPr lang="ja-JP" altLang="en-US" sz="2000" kern="0" dirty="0"/>
              <a:t>検査結果が陰性でも感染している確率は，全体の感染率と感度から計算される</a:t>
            </a:r>
          </a:p>
        </p:txBody>
      </p:sp>
      <p:sp>
        <p:nvSpPr>
          <p:cNvPr id="21" name="Text Box 7"/>
          <p:cNvSpPr txBox="1">
            <a:spLocks noChangeArrowheads="1"/>
          </p:cNvSpPr>
          <p:nvPr/>
        </p:nvSpPr>
        <p:spPr bwMode="auto">
          <a:xfrm>
            <a:off x="6155541" y="5522881"/>
            <a:ext cx="11240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r>
              <a:rPr lang="en-US" altLang="ja-JP" dirty="0">
                <a:solidFill>
                  <a:srgbClr val="000000"/>
                </a:solidFill>
                <a:latin typeface="Times New Roman" panose="02020603050405020304" pitchFamily="18" charset="0"/>
              </a:rPr>
              <a:t>P</a:t>
            </a:r>
            <a:r>
              <a:rPr lang="en-US" altLang="ja-JP" i="1" baseline="-25000" dirty="0">
                <a:solidFill>
                  <a:srgbClr val="000000"/>
                </a:solidFill>
                <a:latin typeface="Times New Roman" panose="02020603050405020304" pitchFamily="18" charset="0"/>
              </a:rPr>
              <a:t>B</a:t>
            </a:r>
            <a:r>
              <a:rPr lang="en-US" altLang="ja-JP" dirty="0">
                <a:solidFill>
                  <a:srgbClr val="000000"/>
                </a:solidFill>
                <a:latin typeface="Times New Roman" panose="02020603050405020304" pitchFamily="18" charset="0"/>
              </a:rPr>
              <a:t>(</a:t>
            </a:r>
            <a:r>
              <a:rPr lang="en-US" altLang="ja-JP" i="1" dirty="0">
                <a:solidFill>
                  <a:srgbClr val="000000"/>
                </a:solidFill>
                <a:latin typeface="Times New Roman" panose="02020603050405020304" pitchFamily="18" charset="0"/>
              </a:rPr>
              <a:t>A</a:t>
            </a:r>
            <a:r>
              <a:rPr lang="en-US" altLang="ja-JP" dirty="0">
                <a:solidFill>
                  <a:srgbClr val="000000"/>
                </a:solidFill>
                <a:latin typeface="Times New Roman" panose="02020603050405020304" pitchFamily="18" charset="0"/>
              </a:rPr>
              <a:t>) =</a:t>
            </a:r>
          </a:p>
        </p:txBody>
      </p:sp>
      <p:sp>
        <p:nvSpPr>
          <p:cNvPr id="24" name="正方形/長方形 23">
            <a:extLst>
              <a:ext uri="{FF2B5EF4-FFF2-40B4-BE49-F238E27FC236}">
                <a16:creationId xmlns="" xmlns:a16="http://schemas.microsoft.com/office/drawing/2014/main" id="{3CA52834-B241-422E-A58D-97BDA5740F30}"/>
              </a:ext>
            </a:extLst>
          </p:cNvPr>
          <p:cNvSpPr/>
          <p:nvPr/>
        </p:nvSpPr>
        <p:spPr>
          <a:xfrm>
            <a:off x="3415276" y="2878731"/>
            <a:ext cx="1354864" cy="523220"/>
          </a:xfrm>
          <a:prstGeom prst="rect">
            <a:avLst/>
          </a:prstGeom>
          <a:solidFill>
            <a:schemeClr val="bg1"/>
          </a:solidFill>
        </p:spPr>
        <p:txBody>
          <a:bodyPr wrap="square">
            <a:spAutoFit/>
          </a:bodyPr>
          <a:lstStyle/>
          <a:p>
            <a:pPr defTabSz="457200">
              <a:defRPr/>
            </a:pPr>
            <a:r>
              <a:rPr lang="en-US" altLang="ja-JP" sz="1400" dirty="0">
                <a:latin typeface="+mj-lt"/>
              </a:rPr>
              <a:t>John</a:t>
            </a:r>
            <a:r>
              <a:rPr lang="ja-JP" altLang="en-US" sz="1400" dirty="0">
                <a:latin typeface="+mj-lt"/>
              </a:rPr>
              <a:t> </a:t>
            </a:r>
            <a:r>
              <a:rPr lang="en-US" altLang="ja-JP" sz="1400" dirty="0">
                <a:latin typeface="+mj-lt"/>
              </a:rPr>
              <a:t>Snow</a:t>
            </a:r>
          </a:p>
          <a:p>
            <a:pPr defTabSz="457200">
              <a:defRPr/>
            </a:pPr>
            <a:r>
              <a:rPr lang="en-US" altLang="ja-JP" sz="1400" dirty="0">
                <a:solidFill>
                  <a:prstClr val="black"/>
                </a:solidFill>
                <a:latin typeface="+mj-lt"/>
              </a:rPr>
              <a:t>(1813-1858)*6</a:t>
            </a:r>
            <a:endParaRPr kumimoji="0" lang="ja-JP" altLang="en-US" sz="1400" dirty="0">
              <a:solidFill>
                <a:prstClr val="black"/>
              </a:solidFill>
              <a:latin typeface="+mj-lt"/>
            </a:endParaRPr>
          </a:p>
        </p:txBody>
      </p:sp>
      <p:sp>
        <p:nvSpPr>
          <p:cNvPr id="13" name="テキスト ボックス 12"/>
          <p:cNvSpPr txBox="1"/>
          <p:nvPr/>
        </p:nvSpPr>
        <p:spPr>
          <a:xfrm>
            <a:off x="8566593" y="3955371"/>
            <a:ext cx="575799" cy="307777"/>
          </a:xfrm>
          <a:prstGeom prst="rect">
            <a:avLst/>
          </a:prstGeom>
          <a:noFill/>
        </p:spPr>
        <p:txBody>
          <a:bodyPr wrap="none" rtlCol="0">
            <a:spAutoFit/>
          </a:bodyPr>
          <a:lstStyle/>
          <a:p>
            <a:r>
              <a:rPr kumimoji="1" lang="en-US" altLang="ja-JP" sz="1400" dirty="0"/>
              <a:t>*7*8</a:t>
            </a:r>
            <a:endParaRPr kumimoji="1" lang="ja-JP" altLang="en-US" sz="1400" dirty="0"/>
          </a:p>
        </p:txBody>
      </p:sp>
      <p:grpSp>
        <p:nvGrpSpPr>
          <p:cNvPr id="22" name="グループ化 21">
            <a:extLst>
              <a:ext uri="{FF2B5EF4-FFF2-40B4-BE49-F238E27FC236}">
                <a16:creationId xmlns="" xmlns:a16="http://schemas.microsoft.com/office/drawing/2014/main" id="{8AF6557D-5AF7-1243-94CF-42FF55EC277B}"/>
              </a:ext>
            </a:extLst>
          </p:cNvPr>
          <p:cNvGrpSpPr/>
          <p:nvPr/>
        </p:nvGrpSpPr>
        <p:grpSpPr>
          <a:xfrm>
            <a:off x="7800390" y="526723"/>
            <a:ext cx="1443634" cy="2855745"/>
            <a:chOff x="6012160" y="822324"/>
            <a:chExt cx="2088232" cy="4130867"/>
          </a:xfrm>
        </p:grpSpPr>
        <p:pic>
          <p:nvPicPr>
            <p:cNvPr id="23" name="図 22">
              <a:extLst>
                <a:ext uri="{FF2B5EF4-FFF2-40B4-BE49-F238E27FC236}">
                  <a16:creationId xmlns="" xmlns:a16="http://schemas.microsoft.com/office/drawing/2014/main" id="{70CE0BE1-D359-914E-B94E-A13DE1D4784F}"/>
                </a:ext>
              </a:extLst>
            </p:cNvPr>
            <p:cNvPicPr>
              <a:picLocks noChangeAspect="1"/>
            </p:cNvPicPr>
            <p:nvPr/>
          </p:nvPicPr>
          <p:blipFill>
            <a:blip r:embed="rId5">
              <a:clrChange>
                <a:clrFrom>
                  <a:srgbClr val="FEFEFE"/>
                </a:clrFrom>
                <a:clrTo>
                  <a:srgbClr val="FEFEFE">
                    <a:alpha val="0"/>
                  </a:srgbClr>
                </a:clrTo>
              </a:clrChange>
            </a:blip>
            <a:stretch>
              <a:fillRect/>
            </a:stretch>
          </p:blipFill>
          <p:spPr>
            <a:xfrm>
              <a:off x="6012160" y="822324"/>
              <a:ext cx="1800200" cy="4130867"/>
            </a:xfrm>
            <a:prstGeom prst="rect">
              <a:avLst/>
            </a:prstGeom>
          </p:spPr>
        </p:pic>
        <p:sp>
          <p:nvSpPr>
            <p:cNvPr id="25" name="円/楕円 24">
              <a:extLst>
                <a:ext uri="{FF2B5EF4-FFF2-40B4-BE49-F238E27FC236}">
                  <a16:creationId xmlns="" xmlns:a16="http://schemas.microsoft.com/office/drawing/2014/main" id="{F30B06D5-D1DA-C146-83A1-2BF75771393F}"/>
                </a:ext>
              </a:extLst>
            </p:cNvPr>
            <p:cNvSpPr/>
            <p:nvPr/>
          </p:nvSpPr>
          <p:spPr>
            <a:xfrm>
              <a:off x="6588224" y="4393001"/>
              <a:ext cx="1512168" cy="419348"/>
            </a:xfrm>
            <a:prstGeom prst="ellipse">
              <a:avLst/>
            </a:prstGeom>
            <a:solidFill>
              <a:schemeClr val="tx1">
                <a:lumMod val="50000"/>
                <a:lumOff val="50000"/>
                <a:alpha val="10000"/>
              </a:schemeClr>
            </a:solidFill>
            <a:ln w="28575">
              <a:noFill/>
            </a:ln>
            <a:effectLst>
              <a:glow>
                <a:schemeClr val="tx1">
                  <a:lumMod val="95000"/>
                  <a:lumOff val="5000"/>
                  <a:alpha val="0"/>
                </a:schemeClr>
              </a:glow>
              <a:softEdge rad="76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bg1"/>
                </a:solidFill>
              </a:endParaRPr>
            </a:p>
          </p:txBody>
        </p:sp>
      </p:grpSp>
      <p:pic>
        <p:nvPicPr>
          <p:cNvPr id="26" name="図 25"/>
          <p:cNvPicPr>
            <a:picLocks noChangeAspect="1"/>
          </p:cNvPicPr>
          <p:nvPr/>
        </p:nvPicPr>
        <p:blipFill rotWithShape="1">
          <a:blip r:embed="rId6"/>
          <a:srcRect l="8170" r="9924" b="5690"/>
          <a:stretch/>
        </p:blipFill>
        <p:spPr>
          <a:xfrm>
            <a:off x="445522" y="3718607"/>
            <a:ext cx="4185461" cy="3012055"/>
          </a:xfrm>
          <a:prstGeom prst="rect">
            <a:avLst/>
          </a:prstGeom>
        </p:spPr>
      </p:pic>
    </p:spTree>
    <p:extLst>
      <p:ext uri="{BB962C8B-B14F-4D97-AF65-F5344CB8AC3E}">
        <p14:creationId xmlns:p14="http://schemas.microsoft.com/office/powerpoint/2010/main" val="3244069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7717" y="72510"/>
            <a:ext cx="7793038" cy="762000"/>
          </a:xfrm>
        </p:spPr>
        <p:txBody>
          <a:bodyPr/>
          <a:lstStyle/>
          <a:p>
            <a:pPr algn="ctr"/>
            <a:r>
              <a:rPr kumimoji="1" lang="ja-JP" altLang="en-US" dirty="0"/>
              <a:t>データ科学と</a:t>
            </a:r>
            <a:r>
              <a:rPr lang="ja-JP" altLang="en-US" dirty="0"/>
              <a:t>人の行動・心理</a:t>
            </a:r>
            <a:endParaRPr kumimoji="1" lang="ja-JP" altLang="en-US" dirty="0"/>
          </a:p>
        </p:txBody>
      </p:sp>
      <p:pic>
        <p:nvPicPr>
          <p:cNvPr id="1028" name="Picture 4" descr="https://1.bp.blogspot.com/-Pnp3hqStlqw/XqUWuV_g7mI/AAAAAAABYjw/v5heWkhc4RMMNRH42JdTX37ToDNKsd07ACNcBGAsYHQ/s1600/online_school_bo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7834" y="2669170"/>
            <a:ext cx="206068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塾の講師のイラスト"/>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9231" y="3044511"/>
            <a:ext cx="1180326" cy="1080000"/>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a:extLst>
              <a:ext uri="{FF2B5EF4-FFF2-40B4-BE49-F238E27FC236}">
                <a16:creationId xmlns="" xmlns:a16="http://schemas.microsoft.com/office/drawing/2014/main" id="{D1151C0C-3C1F-8C43-A49A-3A5889A8CFA8}"/>
              </a:ext>
            </a:extLst>
          </p:cNvPr>
          <p:cNvSpPr txBox="1"/>
          <p:nvPr/>
        </p:nvSpPr>
        <p:spPr>
          <a:xfrm>
            <a:off x="534606" y="4241105"/>
            <a:ext cx="799930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学習法</a:t>
            </a:r>
            <a:r>
              <a:rPr kumimoji="1" lang="en-US" altLang="ja-JP"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A</a:t>
            </a:r>
            <a:r>
              <a:rPr kumimoji="1" lang="ja-JP" altLang="en-US"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のグループは学習法</a:t>
            </a:r>
            <a:r>
              <a:rPr kumimoji="1" lang="en-US" altLang="ja-JP"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B</a:t>
            </a:r>
            <a:r>
              <a:rPr kumimoji="1" lang="ja-JP" altLang="en-US"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のグループよりも勉強時間や</a:t>
            </a:r>
            <a:r>
              <a:rPr kumimoji="1" lang="en-US" altLang="ja-JP"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
            </a:r>
            <a:br>
              <a:rPr kumimoji="1" lang="en-US" altLang="ja-JP"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br>
            <a:r>
              <a:rPr kumimoji="1" lang="ja-JP" altLang="en-US"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テストの成績の平均値が高い</a:t>
            </a:r>
            <a:endParaRPr kumimoji="1" lang="en-US" altLang="ja-JP"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endParaRPr>
          </a:p>
        </p:txBody>
      </p:sp>
      <p:sp>
        <p:nvSpPr>
          <p:cNvPr id="32" name="テキスト ボックス 31">
            <a:extLst>
              <a:ext uri="{FF2B5EF4-FFF2-40B4-BE49-F238E27FC236}">
                <a16:creationId xmlns="" xmlns:a16="http://schemas.microsoft.com/office/drawing/2014/main" id="{D1151C0C-3C1F-8C43-A49A-3A5889A8CFA8}"/>
              </a:ext>
            </a:extLst>
          </p:cNvPr>
          <p:cNvSpPr txBox="1"/>
          <p:nvPr/>
        </p:nvSpPr>
        <p:spPr>
          <a:xfrm>
            <a:off x="135901" y="5369890"/>
            <a:ext cx="88721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70C0"/>
                </a:solidFill>
                <a:effectLst/>
                <a:uLnTx/>
                <a:uFillTx/>
                <a:latin typeface="Times New Roman" pitchFamily="18" charset="0"/>
                <a:ea typeface="ＭＳ Ｐゴシック"/>
                <a:cs typeface="Times New Roman" pitchFamily="18" charset="0"/>
              </a:rPr>
              <a:t>個人差</a:t>
            </a:r>
            <a:r>
              <a:rPr kumimoji="1" lang="ja-JP" altLang="en-US"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：個人の属性データ（性格、学習内容への関心 </a:t>
            </a:r>
            <a:r>
              <a:rPr kumimoji="1" lang="ja-JP" altLang="en-US" sz="16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など</a:t>
            </a:r>
            <a:r>
              <a:rPr kumimoji="1" lang="ja-JP" altLang="en-US"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）を活用</a:t>
            </a:r>
            <a:endParaRPr kumimoji="1" lang="en-US" altLang="ja-JP"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まじめな性格の人は学習法</a:t>
            </a:r>
            <a:r>
              <a:rPr kumimoji="1" lang="en-US" altLang="ja-JP"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A</a:t>
            </a:r>
            <a:r>
              <a:rPr kumimoji="1" lang="ja-JP" altLang="en-US"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の効果が特に大きい</a:t>
            </a:r>
            <a:endParaRPr kumimoji="1" lang="en-US" altLang="ja-JP"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学習内容に関心の低い人はむしろ学習法</a:t>
            </a:r>
            <a:r>
              <a:rPr kumimoji="1" lang="en-US" altLang="ja-JP"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B</a:t>
            </a:r>
            <a:r>
              <a:rPr kumimoji="1" lang="ja-JP" altLang="en-US"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の方が効果が大きい</a:t>
            </a:r>
            <a:endParaRPr kumimoji="1" lang="en-US" altLang="ja-JP"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endParaRPr>
          </a:p>
        </p:txBody>
      </p:sp>
      <p:sp>
        <p:nvSpPr>
          <p:cNvPr id="9" name="正方形/長方形 8"/>
          <p:cNvSpPr/>
          <p:nvPr/>
        </p:nvSpPr>
        <p:spPr>
          <a:xfrm>
            <a:off x="130313" y="2090307"/>
            <a:ext cx="906060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C00000"/>
                </a:solidFill>
                <a:effectLst/>
                <a:uLnTx/>
                <a:uFillTx/>
                <a:latin typeface="Times New Roman" pitchFamily="18" charset="0"/>
                <a:ea typeface="ＭＳ Ｐゴシック"/>
                <a:cs typeface="Times New Roman" pitchFamily="18" charset="0"/>
              </a:rPr>
              <a:t>全体の傾向</a:t>
            </a:r>
            <a:r>
              <a:rPr kumimoji="1" lang="ja-JP" altLang="en-US"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：学習データ（勉強時間、テストの成績 </a:t>
            </a:r>
            <a:r>
              <a:rPr kumimoji="1" lang="ja-JP" altLang="en-US" sz="16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など</a:t>
            </a:r>
            <a:r>
              <a:rPr kumimoji="1" lang="ja-JP" altLang="en-US"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）を測定し、</a:t>
            </a:r>
            <a:r>
              <a:rPr kumimoji="1" lang="en-US" altLang="ja-JP"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
            </a:r>
            <a:br>
              <a:rPr kumimoji="1" lang="en-US" altLang="ja-JP"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br>
            <a:r>
              <a:rPr kumimoji="1" lang="ja-JP" altLang="en-US"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　　　　　　　　 グループの平均値を比較</a:t>
            </a:r>
            <a:endParaRPr kumimoji="1" lang="en-US" altLang="ja-JP" sz="24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endParaRPr>
          </a:p>
        </p:txBody>
      </p:sp>
      <p:sp>
        <p:nvSpPr>
          <p:cNvPr id="34" name="テキスト ボックス 33">
            <a:extLst>
              <a:ext uri="{FF2B5EF4-FFF2-40B4-BE49-F238E27FC236}">
                <a16:creationId xmlns="" xmlns:a16="http://schemas.microsoft.com/office/drawing/2014/main" id="{D1151C0C-3C1F-8C43-A49A-3A5889A8CFA8}"/>
              </a:ext>
            </a:extLst>
          </p:cNvPr>
          <p:cNvSpPr txBox="1"/>
          <p:nvPr/>
        </p:nvSpPr>
        <p:spPr>
          <a:xfrm>
            <a:off x="590827" y="2868960"/>
            <a:ext cx="184698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学習法</a:t>
            </a:r>
            <a:r>
              <a:rPr kumimoji="1" lang="en-US" altLang="ja-JP" sz="20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A</a:t>
            </a:r>
            <a:r>
              <a:rPr kumimoji="1" lang="ja-JP" altLang="en-US" sz="20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を</a:t>
            </a:r>
            <a:r>
              <a:rPr kumimoji="1" lang="en-US" altLang="ja-JP" sz="20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
            </a:r>
            <a:br>
              <a:rPr kumimoji="1" lang="en-US" altLang="ja-JP" sz="20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br>
            <a:r>
              <a:rPr kumimoji="1" lang="ja-JP" altLang="en-US" sz="20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試したグループ</a:t>
            </a:r>
            <a:endParaRPr kumimoji="1" lang="en-US" altLang="ja-JP" sz="20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endParaRPr>
          </a:p>
        </p:txBody>
      </p:sp>
      <p:sp>
        <p:nvSpPr>
          <p:cNvPr id="40" name="テキスト ボックス 39">
            <a:extLst>
              <a:ext uri="{FF2B5EF4-FFF2-40B4-BE49-F238E27FC236}">
                <a16:creationId xmlns="" xmlns:a16="http://schemas.microsoft.com/office/drawing/2014/main" id="{D1151C0C-3C1F-8C43-A49A-3A5889A8CFA8}"/>
              </a:ext>
            </a:extLst>
          </p:cNvPr>
          <p:cNvSpPr txBox="1"/>
          <p:nvPr/>
        </p:nvSpPr>
        <p:spPr>
          <a:xfrm>
            <a:off x="6331339" y="2861284"/>
            <a:ext cx="184698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学習法</a:t>
            </a:r>
            <a:r>
              <a:rPr kumimoji="1" lang="en-US" altLang="ja-JP" sz="20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B</a:t>
            </a:r>
            <a:r>
              <a:rPr kumimoji="1" lang="ja-JP" altLang="en-US" sz="20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を</a:t>
            </a:r>
            <a:endParaRPr kumimoji="1" lang="en-US" altLang="ja-JP" sz="20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試したグループ</a:t>
            </a:r>
            <a:endParaRPr kumimoji="1" lang="en-US" altLang="ja-JP" sz="20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endParaRPr>
          </a:p>
        </p:txBody>
      </p:sp>
      <p:sp>
        <p:nvSpPr>
          <p:cNvPr id="41" name="テキスト ボックス 40">
            <a:extLst>
              <a:ext uri="{FF2B5EF4-FFF2-40B4-BE49-F238E27FC236}">
                <a16:creationId xmlns="" xmlns:a16="http://schemas.microsoft.com/office/drawing/2014/main" id="{D1151C0C-3C1F-8C43-A49A-3A5889A8CFA8}"/>
              </a:ext>
            </a:extLst>
          </p:cNvPr>
          <p:cNvSpPr txBox="1"/>
          <p:nvPr/>
        </p:nvSpPr>
        <p:spPr>
          <a:xfrm>
            <a:off x="4288523" y="3276783"/>
            <a:ext cx="59503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a:t>
            </a:r>
            <a:endParaRPr kumimoji="1" lang="en-US" altLang="ja-JP" sz="32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endParaRPr>
          </a:p>
        </p:txBody>
      </p:sp>
      <p:sp>
        <p:nvSpPr>
          <p:cNvPr id="13" name="テキスト ボックス 12">
            <a:extLst>
              <a:ext uri="{FF2B5EF4-FFF2-40B4-BE49-F238E27FC236}">
                <a16:creationId xmlns="" xmlns:a16="http://schemas.microsoft.com/office/drawing/2014/main" id="{D1151C0C-3C1F-8C43-A49A-3A5889A8CFA8}"/>
              </a:ext>
            </a:extLst>
          </p:cNvPr>
          <p:cNvSpPr txBox="1"/>
          <p:nvPr/>
        </p:nvSpPr>
        <p:spPr>
          <a:xfrm>
            <a:off x="254294" y="897871"/>
            <a:ext cx="8663491" cy="954107"/>
          </a:xfrm>
          <a:prstGeom prst="rect">
            <a:avLst/>
          </a:prstGeom>
          <a:noFill/>
          <a:ln w="12700">
            <a:solidFill>
              <a:schemeClr val="tx1"/>
            </a:solidFill>
          </a:ln>
        </p:spPr>
        <p:txBody>
          <a:bodyPr wrap="square" rtlCol="0">
            <a:spAutoFit/>
          </a:bodyPr>
          <a:lstStyle/>
          <a:p>
            <a:pPr>
              <a:defRPr/>
            </a:pP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rPr>
              <a:t>効果の高い</a:t>
            </a:r>
            <a:r>
              <a:rPr kumimoji="1" lang="ja-JP" altLang="en-US" sz="2800" b="0" i="0" u="none" strike="noStrike" kern="1200" cap="none" spc="0" normalizeH="0" baseline="0" noProof="0" dirty="0" smtClean="0">
                <a:ln>
                  <a:noFill/>
                </a:ln>
                <a:solidFill>
                  <a:srgbClr val="000000"/>
                </a:solidFill>
                <a:effectLst/>
                <a:uLnTx/>
                <a:uFillTx/>
                <a:latin typeface="Times New Roman" pitchFamily="18" charset="0"/>
                <a:ea typeface="ＭＳ Ｐゴシック"/>
                <a:cs typeface="Times New Roman" pitchFamily="18" charset="0"/>
              </a:rPr>
              <a:t>学習法を分析する際に学習データを用いて</a:t>
            </a:r>
            <a:r>
              <a:rPr lang="ja-JP" altLang="en-US" sz="2800" dirty="0" smtClean="0">
                <a:solidFill>
                  <a:srgbClr val="C00000"/>
                </a:solidFill>
                <a:latin typeface="Times New Roman" pitchFamily="18" charset="0"/>
                <a:cs typeface="Times New Roman" pitchFamily="18" charset="0"/>
              </a:rPr>
              <a:t>全体</a:t>
            </a:r>
            <a:r>
              <a:rPr lang="ja-JP" altLang="en-US" sz="2800" dirty="0">
                <a:solidFill>
                  <a:srgbClr val="C00000"/>
                </a:solidFill>
                <a:latin typeface="Times New Roman" pitchFamily="18" charset="0"/>
                <a:cs typeface="Times New Roman" pitchFamily="18" charset="0"/>
              </a:rPr>
              <a:t>の傾向</a:t>
            </a:r>
            <a:r>
              <a:rPr lang="ja-JP" altLang="en-US" sz="2800" dirty="0">
                <a:solidFill>
                  <a:srgbClr val="000000"/>
                </a:solidFill>
                <a:latin typeface="Times New Roman" pitchFamily="18" charset="0"/>
                <a:cs typeface="Times New Roman" pitchFamily="18" charset="0"/>
              </a:rPr>
              <a:t>と</a:t>
            </a:r>
            <a:r>
              <a:rPr lang="ja-JP" altLang="en-US" sz="2800" dirty="0">
                <a:solidFill>
                  <a:srgbClr val="0070C0"/>
                </a:solidFill>
                <a:latin typeface="Times New Roman" pitchFamily="18" charset="0"/>
                <a:cs typeface="Times New Roman" pitchFamily="18" charset="0"/>
              </a:rPr>
              <a:t>個人差</a:t>
            </a:r>
            <a:r>
              <a:rPr lang="ja-JP" altLang="en-US" sz="2800" dirty="0">
                <a:solidFill>
                  <a:srgbClr val="000000"/>
                </a:solidFill>
                <a:latin typeface="Times New Roman" pitchFamily="18" charset="0"/>
                <a:cs typeface="Times New Roman" pitchFamily="18" charset="0"/>
              </a:rPr>
              <a:t>の両方を</a:t>
            </a:r>
            <a:r>
              <a:rPr lang="ja-JP" altLang="en-US" sz="2800" dirty="0" smtClean="0">
                <a:solidFill>
                  <a:srgbClr val="000000"/>
                </a:solidFill>
                <a:latin typeface="Times New Roman" pitchFamily="18" charset="0"/>
                <a:cs typeface="Times New Roman" pitchFamily="18" charset="0"/>
              </a:rPr>
              <a:t>探ることが行われている</a:t>
            </a:r>
            <a:endParaRPr lang="en-US" altLang="ja-JP" sz="28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48146012"/>
      </p:ext>
    </p:extLst>
  </p:cSld>
  <p:clrMapOvr>
    <a:masterClrMapping/>
  </p:clrMapOvr>
</p:sld>
</file>

<file path=ppt/theme/theme1.xml><?xml version="1.0" encoding="utf-8"?>
<a:theme xmlns:a="http://schemas.openxmlformats.org/drawingml/2006/main" name="1_Office テーマ">
  <a:themeElements>
    <a:clrScheme name="統計入門">
      <a:dk1>
        <a:srgbClr val="000000"/>
      </a:dk1>
      <a:lt1>
        <a:sysClr val="window" lastClr="FFFFFF"/>
      </a:lt1>
      <a:dk2>
        <a:srgbClr val="34495E"/>
      </a:dk2>
      <a:lt2>
        <a:srgbClr val="ECF0F1"/>
      </a:lt2>
      <a:accent1>
        <a:srgbClr val="E74C3C"/>
      </a:accent1>
      <a:accent2>
        <a:srgbClr val="E67E22"/>
      </a:accent2>
      <a:accent3>
        <a:srgbClr val="F1C45F"/>
      </a:accent3>
      <a:accent4>
        <a:srgbClr val="7030A0"/>
      </a:accent4>
      <a:accent5>
        <a:srgbClr val="1C74BD"/>
      </a:accent5>
      <a:accent6>
        <a:srgbClr val="2ECC71"/>
      </a:accent6>
      <a:hlink>
        <a:srgbClr val="1CBC9C"/>
      </a:hlink>
      <a:folHlink>
        <a:srgbClr val="95A5A6"/>
      </a:folHlink>
    </a:clrScheme>
    <a:fontScheme name="音声メディア (Noto Sans)">
      <a:majorFont>
        <a:latin typeface="Noto Sans CJK JP Bold"/>
        <a:ea typeface="Noto Sans CJK JP Bold"/>
        <a:cs typeface=""/>
      </a:majorFont>
      <a:minorFont>
        <a:latin typeface="Noto Sans CJK JP Medium"/>
        <a:ea typeface="Noto Sans CJK JP Medium"/>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accent5"/>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ends">
  <a:themeElements>
    <a:clrScheme name="1_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Blends">
      <a:majorFont>
        <a:latin typeface="Tahoma"/>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5402</TotalTime>
  <Words>4194</Words>
  <Application>Microsoft Office PowerPoint</Application>
  <PresentationFormat>画面に合わせる (4:3)</PresentationFormat>
  <Paragraphs>373</Paragraphs>
  <Slides>23</Slides>
  <Notes>22</Notes>
  <HiddenSlides>1</HiddenSlides>
  <MMClips>0</MMClips>
  <ScaleCrop>false</ScaleCrop>
  <HeadingPairs>
    <vt:vector size="6" baseType="variant">
      <vt:variant>
        <vt:lpstr>使用されているフォント</vt:lpstr>
      </vt:variant>
      <vt:variant>
        <vt:i4>13</vt:i4>
      </vt:variant>
      <vt:variant>
        <vt:lpstr>テーマ</vt:lpstr>
      </vt:variant>
      <vt:variant>
        <vt:i4>3</vt:i4>
      </vt:variant>
      <vt:variant>
        <vt:lpstr>スライド タイトル</vt:lpstr>
      </vt:variant>
      <vt:variant>
        <vt:i4>23</vt:i4>
      </vt:variant>
    </vt:vector>
  </HeadingPairs>
  <TitlesOfParts>
    <vt:vector size="39" baseType="lpstr">
      <vt:lpstr>HGP創英角ｺﾞｼｯｸUB</vt:lpstr>
      <vt:lpstr>HGP明朝E</vt:lpstr>
      <vt:lpstr>HG丸ｺﾞｼｯｸM-PRO</vt:lpstr>
      <vt:lpstr>ＭＳ Ｐゴシック</vt:lpstr>
      <vt:lpstr>Noto Sans CJK JP Bold</vt:lpstr>
      <vt:lpstr>Noto Sans CJK JP Medium</vt:lpstr>
      <vt:lpstr>游ゴシック</vt:lpstr>
      <vt:lpstr>Arial</vt:lpstr>
      <vt:lpstr>Calibri</vt:lpstr>
      <vt:lpstr>Georgia</vt:lpstr>
      <vt:lpstr>Tahoma</vt:lpstr>
      <vt:lpstr>Times New Roman</vt:lpstr>
      <vt:lpstr>Wingdings</vt:lpstr>
      <vt:lpstr>1_Office テーマ</vt:lpstr>
      <vt:lpstr>1_Blends</vt:lpstr>
      <vt:lpstr>Blends</vt:lpstr>
      <vt:lpstr>全学共通教育  ビッグデータの時代 データ科学を学ぼう</vt:lpstr>
      <vt:lpstr>お手元に届いていると思います</vt:lpstr>
      <vt:lpstr>内閣府・文部科学省はデータ科学(データサイエンス)の 教育強化を進めています</vt:lpstr>
      <vt:lpstr>数理・データサイエンス教育強化拠点コンソーシアム</vt:lpstr>
      <vt:lpstr>コンソーシアムが公開したモデルカリキュラム</vt:lpstr>
      <vt:lpstr>データ科学(データサイエンス)って何?</vt:lpstr>
      <vt:lpstr>データと物理法則</vt:lpstr>
      <vt:lpstr>データ科学と医療・政策</vt:lpstr>
      <vt:lpstr>データ科学と人の行動・心理</vt:lpstr>
      <vt:lpstr>データ科学と人工知能(AI)</vt:lpstr>
      <vt:lpstr>データ科学とビジネス</vt:lpstr>
      <vt:lpstr>データ科学の学び方</vt:lpstr>
      <vt:lpstr>データ科学分野・情報群科目の例</vt:lpstr>
      <vt:lpstr>モデルカリキュラムと全学共通科目との対応</vt:lpstr>
      <vt:lpstr>統計入門 v.s. 数理統計</vt:lpstr>
      <vt:lpstr>データ分析基礎＋データ分析演習I,II </vt:lpstr>
      <vt:lpstr>科目を履修できない場合のために</vt:lpstr>
      <vt:lpstr>MOOC 「統計の入門」</vt:lpstr>
      <vt:lpstr>Pythonプログラミング自習キット</vt:lpstr>
      <vt:lpstr>データサイエンススクール(随時開催)</vt:lpstr>
      <vt:lpstr>データサイエンス入門講座(有料)</vt:lpstr>
      <vt:lpstr>おわりに</vt:lpstr>
      <vt:lpstr>図版等出典（最終確認日：2020年3月25日）</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京都大学 データ科学イノベーション教育研究センター構想</dc:title>
  <dc:creator>A</dc:creator>
  <cp:lastModifiedBy>山本 章博</cp:lastModifiedBy>
  <cp:revision>818</cp:revision>
  <cp:lastPrinted>2020-03-23T13:44:18Z</cp:lastPrinted>
  <dcterms:created xsi:type="dcterms:W3CDTF">2017-02-26T10:30:55Z</dcterms:created>
  <dcterms:modified xsi:type="dcterms:W3CDTF">2021-03-02T05:58:16Z</dcterms:modified>
</cp:coreProperties>
</file>