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46" r:id="rId2"/>
    <p:sldMasterId id="2147483827" r:id="rId3"/>
  </p:sldMasterIdLst>
  <p:notesMasterIdLst>
    <p:notesMasterId r:id="rId15"/>
  </p:notesMasterIdLst>
  <p:handoutMasterIdLst>
    <p:handoutMasterId r:id="rId16"/>
  </p:handoutMasterIdLst>
  <p:sldIdLst>
    <p:sldId id="871" r:id="rId4"/>
    <p:sldId id="988" r:id="rId5"/>
    <p:sldId id="982" r:id="rId6"/>
    <p:sldId id="940" r:id="rId7"/>
    <p:sldId id="992" r:id="rId8"/>
    <p:sldId id="976" r:id="rId9"/>
    <p:sldId id="986" r:id="rId10"/>
    <p:sldId id="991" r:id="rId11"/>
    <p:sldId id="990" r:id="rId12"/>
    <p:sldId id="978" r:id="rId13"/>
    <p:sldId id="987"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FF66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2517" autoAdjust="0"/>
  </p:normalViewPr>
  <p:slideViewPr>
    <p:cSldViewPr snapToGrid="0">
      <p:cViewPr varScale="1">
        <p:scale>
          <a:sx n="122" d="100"/>
          <a:sy n="122" d="100"/>
        </p:scale>
        <p:origin x="122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667218B-2169-1144-B296-1C225E2136FE}"/>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BBD1B0-77CF-8847-A834-0D302EE0E6C7}"/>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3C6EC31-4867-AC47-B78E-F9BF39F87417}" type="datetimeFigureOut">
              <a:rPr kumimoji="1" lang="ja-JP" altLang="en-US" smtClean="0"/>
              <a:t>2021/3/30</a:t>
            </a:fld>
            <a:endParaRPr kumimoji="1" lang="ja-JP" altLang="en-US"/>
          </a:p>
        </p:txBody>
      </p:sp>
      <p:sp>
        <p:nvSpPr>
          <p:cNvPr id="4" name="フッター プレースホルダー 3">
            <a:extLst>
              <a:ext uri="{FF2B5EF4-FFF2-40B4-BE49-F238E27FC236}">
                <a16:creationId xmlns:a16="http://schemas.microsoft.com/office/drawing/2014/main" id="{2D0FCD32-D739-D647-BB5A-05507DD00FE5}"/>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EE97D48-EDF0-9C4C-AB01-E254B87DD257}"/>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598541-F97D-9C43-9E67-E7DB86501C5C}" type="slidenum">
              <a:rPr kumimoji="1" lang="ja-JP" altLang="en-US" smtClean="0"/>
              <a:t>‹#›</a:t>
            </a:fld>
            <a:endParaRPr kumimoji="1" lang="ja-JP" altLang="en-US"/>
          </a:p>
        </p:txBody>
      </p:sp>
    </p:spTree>
    <p:extLst>
      <p:ext uri="{BB962C8B-B14F-4D97-AF65-F5344CB8AC3E}">
        <p14:creationId xmlns:p14="http://schemas.microsoft.com/office/powerpoint/2010/main" val="1027891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709C78F5-8A7B-4F78-ADD9-821B88F79CC8}"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AC7FCCAB-24D8-4677-B89E-6E39500E7C95}" type="slidenum">
              <a:rPr kumimoji="1" lang="ja-JP" altLang="en-US" smtClean="0"/>
              <a:t>‹#›</a:t>
            </a:fld>
            <a:endParaRPr kumimoji="1" lang="ja-JP" altLang="en-US"/>
          </a:p>
        </p:txBody>
      </p:sp>
    </p:spTree>
    <p:extLst>
      <p:ext uri="{BB962C8B-B14F-4D97-AF65-F5344CB8AC3E}">
        <p14:creationId xmlns:p14="http://schemas.microsoft.com/office/powerpoint/2010/main" val="876817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新入生の皆様，ご入学おめでとうございます．この時間は，全学共通教育でのデータ科学の学び方について説明いたします</a:t>
            </a:r>
            <a:endParaRPr kumimoji="1" lang="en-US" altLang="ja-JP" dirty="0"/>
          </a:p>
          <a:p>
            <a:r>
              <a:rPr kumimoji="1" lang="ja-JP" altLang="en-US"/>
              <a:t>私はデータ科学イノベーション教育研究センターの山本です．</a:t>
            </a:r>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a:t>
            </a:fld>
            <a:endParaRPr kumimoji="1" lang="ja-JP" altLang="en-US"/>
          </a:p>
        </p:txBody>
      </p:sp>
    </p:spTree>
    <p:extLst>
      <p:ext uri="{BB962C8B-B14F-4D97-AF65-F5344CB8AC3E}">
        <p14:creationId xmlns:p14="http://schemas.microsoft.com/office/powerpoint/2010/main" val="38656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https://</a:t>
            </a:r>
            <a:r>
              <a:rPr kumimoji="1" lang="en" altLang="ja-JP" dirty="0" err="1"/>
              <a:t>upload.wikimedia.org</a:t>
            </a:r>
            <a:r>
              <a:rPr kumimoji="1" lang="en" altLang="ja-JP" dirty="0"/>
              <a:t>/</a:t>
            </a:r>
            <a:r>
              <a:rPr kumimoji="1" lang="en" altLang="ja-JP" dirty="0" err="1"/>
              <a:t>wikipedia</a:t>
            </a:r>
            <a:r>
              <a:rPr kumimoji="1" lang="en" altLang="ja-JP"/>
              <a:t>/commons/9/9f/Shugiin-system_Shorthand_01.jpg</a:t>
            </a:r>
            <a:endParaRPr kumimoji="1" lang="ja-JP" altLang="en-US"/>
          </a:p>
        </p:txBody>
      </p:sp>
      <p:sp>
        <p:nvSpPr>
          <p:cNvPr id="4" name="スライド番号プレースホルダー 3"/>
          <p:cNvSpPr>
            <a:spLocks noGrp="1"/>
          </p:cNvSpPr>
          <p:nvPr>
            <p:ph type="sldNum" sz="quarter" idx="5"/>
          </p:nvPr>
        </p:nvSpPr>
        <p:spPr/>
        <p:txBody>
          <a:bodyPr/>
          <a:lstStyle/>
          <a:p>
            <a:fld id="{AC7FCCAB-24D8-4677-B89E-6E39500E7C95}" type="slidenum">
              <a:rPr kumimoji="1" lang="ja-JP" altLang="en-US" smtClean="0"/>
              <a:t>11</a:t>
            </a:fld>
            <a:endParaRPr kumimoji="1" lang="ja-JP" altLang="en-US"/>
          </a:p>
        </p:txBody>
      </p:sp>
    </p:spTree>
    <p:extLst>
      <p:ext uri="{BB962C8B-B14F-4D97-AF65-F5344CB8AC3E}">
        <p14:creationId xmlns:p14="http://schemas.microsoft.com/office/powerpoint/2010/main" val="26772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皆さんが合格と同時に受け取れられた宅配便の中には，このような案内を入れさせていただきました．</a:t>
            </a:r>
            <a:endParaRPr kumimoji="1" lang="en-US" altLang="ja-JP" dirty="0"/>
          </a:p>
          <a:p>
            <a:r>
              <a:rPr kumimoji="1" lang="ja-JP" altLang="en-US" dirty="0"/>
              <a:t>手に取っていただいてなぜデータ科学についてだけこのような案内が入っているのか，疑問に思われた方もいらっしゃると思います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FCCAB-24D8-4677-B89E-6E39500E7C9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4491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現在内閣府は文部</a:t>
            </a:r>
            <a:r>
              <a:rPr kumimoji="1" lang="ja-JP" altLang="en-US" dirty="0"/>
              <a:t>科学省は，大学におけるデータ科学あるいはデータサイエンス教育の普及を強く推進しています．</a:t>
            </a:r>
            <a:endParaRPr kumimoji="1" lang="en-US" altLang="ja-JP" dirty="0"/>
          </a:p>
          <a:p>
            <a:r>
              <a:rPr kumimoji="1" lang="ja-JP" altLang="en-US" dirty="0"/>
              <a:t>それは，データ科学が，現代の読み・書き・算盤と位置付けられ，情報化社会において必須の学問と認識されているからです．</a:t>
            </a:r>
            <a:endParaRPr kumimoji="1" lang="en-US" altLang="ja-JP" dirty="0"/>
          </a:p>
          <a:p>
            <a:r>
              <a:rPr kumimoji="1" lang="en-US" altLang="ja-JP" dirty="0"/>
              <a:t>3</a:t>
            </a:r>
            <a:r>
              <a:rPr kumimoji="1" lang="ja-JP" altLang="en-US" dirty="0"/>
              <a:t>月にはこのようなモデルカリキュラムが公開され，各大学はこのカリキュラムを参考にデータ科学教育を整備していくことが推奨される見込みです．</a:t>
            </a:r>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3</a:t>
            </a:fld>
            <a:endParaRPr kumimoji="1" lang="ja-JP" altLang="en-US"/>
          </a:p>
        </p:txBody>
      </p:sp>
    </p:spTree>
    <p:extLst>
      <p:ext uri="{BB962C8B-B14F-4D97-AF65-F5344CB8AC3E}">
        <p14:creationId xmlns:p14="http://schemas.microsoft.com/office/powerpoint/2010/main" val="126518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データ科学は新しい学問ですので，その定義がまだ明確に定まっているわけではません．</a:t>
            </a:r>
            <a:endParaRPr kumimoji="1" lang="en-US" altLang="ja-JP" dirty="0"/>
          </a:p>
          <a:p>
            <a:pPr defTabSz="922355">
              <a:defRPr/>
            </a:pPr>
            <a:r>
              <a:rPr kumimoji="1" lang="ja-JP" altLang="en-US" dirty="0"/>
              <a:t>京都大学ではデータ科学を，</a:t>
            </a:r>
            <a:r>
              <a:rPr lang="ja-JP" altLang="en-US" dirty="0">
                <a:solidFill>
                  <a:srgbClr val="FF6600"/>
                </a:solidFill>
              </a:rPr>
              <a:t>データ</a:t>
            </a:r>
            <a:r>
              <a:rPr lang="ja-JP" altLang="en-US" dirty="0"/>
              <a:t>を収集して</a:t>
            </a:r>
            <a:r>
              <a:rPr lang="ja-JP" altLang="en-US" dirty="0">
                <a:solidFill>
                  <a:srgbClr val="FF6600"/>
                </a:solidFill>
              </a:rPr>
              <a:t>コンピュータ</a:t>
            </a:r>
            <a:r>
              <a:rPr lang="ja-JP" altLang="en-US" dirty="0"/>
              <a:t>で管理し、</a:t>
            </a:r>
            <a:r>
              <a:rPr lang="ja-JP" altLang="en-US" dirty="0">
                <a:solidFill>
                  <a:srgbClr val="FF6600"/>
                </a:solidFill>
              </a:rPr>
              <a:t>数理的手法</a:t>
            </a:r>
            <a:r>
              <a:rPr lang="ja-JP" altLang="en-US" dirty="0"/>
              <a:t>を用いて分析することにより結論を導き、将来の推測を行う学問，とらえています．つまり，データ科学は</a:t>
            </a:r>
            <a:r>
              <a:rPr lang="ja-JP" altLang="en-US" dirty="0">
                <a:solidFill>
                  <a:srgbClr val="FF0000"/>
                </a:solidFill>
              </a:rPr>
              <a:t>情報学・統計学・数学の融合分野ととらえています．</a:t>
            </a:r>
            <a:endParaRPr lang="en-US" altLang="ja-JP" dirty="0">
              <a:solidFill>
                <a:srgbClr val="FF0000"/>
              </a:solidFill>
            </a:endParaRPr>
          </a:p>
          <a:p>
            <a:pPr defTabSz="922355">
              <a:defRPr/>
            </a:pPr>
            <a:r>
              <a:rPr lang="ja-JP" altLang="en-US" dirty="0">
                <a:solidFill>
                  <a:srgbClr val="FF0000"/>
                </a:solidFill>
              </a:rPr>
              <a:t>論より証拠ということばがありますが，このことばは，証拠であるデータから理論を導く，ということになります．</a:t>
            </a:r>
            <a:endParaRPr lang="en-US" altLang="ja-JP" dirty="0">
              <a:solidFill>
                <a:srgbClr val="FF0000"/>
              </a:solidFill>
            </a:endParaRPr>
          </a:p>
          <a:p>
            <a:pPr defTabSz="922355">
              <a:defRPr/>
            </a:pPr>
            <a:r>
              <a:rPr lang="ja-JP" altLang="en-US" dirty="0">
                <a:solidFill>
                  <a:srgbClr val="FF0000"/>
                </a:solidFill>
              </a:rPr>
              <a:t>データ科学は，ここにあげるような広い分野の学術で基礎となる学問です．</a:t>
            </a:r>
            <a:endParaRPr lang="en-US" altLang="ja-JP" dirty="0">
              <a:solidFill>
                <a:srgbClr val="FF0000"/>
              </a:solidFill>
            </a:endParaRPr>
          </a:p>
          <a:p>
            <a:pPr defTabSz="922355">
              <a:defRPr/>
            </a:pPr>
            <a:r>
              <a:rPr lang="ja-JP" altLang="en-US" kern="0" dirty="0">
                <a:solidFill>
                  <a:srgbClr val="002060"/>
                </a:solidFill>
              </a:rPr>
              <a:t>そしてデータ科学イノベーション教育研究センター</a:t>
            </a:r>
            <a:r>
              <a:rPr lang="ja-JP" altLang="en-US" kern="0" dirty="0"/>
              <a:t>は全学共通教育での統計学を中心としたデータ科学科目を</a:t>
            </a:r>
            <a:r>
              <a:rPr lang="ja-JP" altLang="en-US" dirty="0"/>
              <a:t>整備・設計・実施する組織です</a:t>
            </a:r>
            <a:endParaRPr lang="en-US" altLang="ja-JP" kern="0" dirty="0">
              <a:solidFill>
                <a:srgbClr val="FF0000"/>
              </a:solidFill>
            </a:endParaRPr>
          </a:p>
          <a:p>
            <a:pPr defTabSz="922355">
              <a:defRPr/>
            </a:pPr>
            <a:endParaRPr lang="en-US" altLang="ja-JP" dirty="0">
              <a:solidFill>
                <a:srgbClr val="FF0000"/>
              </a:solidFill>
            </a:endParaRPr>
          </a:p>
          <a:p>
            <a:pPr defTabSz="922355">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4</a:t>
            </a:fld>
            <a:endParaRPr kumimoji="1" lang="ja-JP" altLang="en-US"/>
          </a:p>
        </p:txBody>
      </p:sp>
    </p:spTree>
    <p:extLst>
      <p:ext uri="{BB962C8B-B14F-4D97-AF65-F5344CB8AC3E}">
        <p14:creationId xmlns:p14="http://schemas.microsoft.com/office/powerpoint/2010/main" val="29369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特に最近では，データ科学と人工知能</a:t>
            </a:r>
            <a:r>
              <a:rPr kumimoji="1" lang="en-US" altLang="ja-JP" dirty="0"/>
              <a:t>AI</a:t>
            </a:r>
            <a:r>
              <a:rPr kumimoji="1" lang="ja-JP" altLang="en-US" dirty="0"/>
              <a:t>との密接な関連が注目されています．</a:t>
            </a:r>
            <a:endParaRPr kumimoji="1" lang="en-US" altLang="ja-JP" dirty="0"/>
          </a:p>
          <a:p>
            <a:r>
              <a:rPr kumimoji="1" lang="ja-JP" altLang="en-US" dirty="0"/>
              <a:t>昨今では，人間の話す言葉を認識する技術は身近になりましたが，京都大学では</a:t>
            </a:r>
            <a:r>
              <a:rPr kumimoji="1" lang="en-US" altLang="ja-JP" dirty="0"/>
              <a:t>9</a:t>
            </a:r>
            <a:r>
              <a:rPr kumimoji="1" lang="ja-JP" altLang="en-US" dirty="0"/>
              <a:t>年前にすでにその技術を実用化し，</a:t>
            </a:r>
            <a:endParaRPr kumimoji="1" lang="en-US" altLang="ja-JP" dirty="0"/>
          </a:p>
          <a:p>
            <a:r>
              <a:rPr kumimoji="1" lang="ja-JP" altLang="en-US" dirty="0"/>
              <a:t>衆議院の会議録作成システムに応用しています．</a:t>
            </a:r>
            <a:endParaRPr kumimoji="1" lang="en-US" altLang="ja-JP" dirty="0"/>
          </a:p>
          <a:p>
            <a:r>
              <a:rPr kumimoji="1" lang="ja-JP" altLang="en-US" dirty="0"/>
              <a:t>この技術も，情報学，統計学，そして数学を融合して構成されています．</a:t>
            </a:r>
            <a:endParaRPr kumimoji="1" lang="en-US" altLang="ja-JP" dirty="0"/>
          </a:p>
          <a:p>
            <a:r>
              <a:rPr kumimoji="1" lang="ja-JP" altLang="en-US" dirty="0"/>
              <a:t>まさに本学のデータ科学そのものということになります．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6</a:t>
            </a:fld>
            <a:endParaRPr kumimoji="1" lang="ja-JP" altLang="en-US"/>
          </a:p>
        </p:txBody>
      </p:sp>
    </p:spTree>
    <p:extLst>
      <p:ext uri="{BB962C8B-B14F-4D97-AF65-F5344CB8AC3E}">
        <p14:creationId xmlns:p14="http://schemas.microsoft.com/office/powerpoint/2010/main" val="381998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データ科学は多くの学問の基礎であるといいましたが，自然科学もその一つです．</a:t>
            </a:r>
            <a:endParaRPr kumimoji="1" lang="en-US" altLang="ja-JP" dirty="0"/>
          </a:p>
          <a:p>
            <a:r>
              <a:rPr kumimoji="1" lang="ja-JP" altLang="en-US" dirty="0"/>
              <a:t>皆さんの中には，物理学の法則を単なる公式と思っている人がいるかもしれません．しかし，数学の公式と違って</a:t>
            </a:r>
            <a:endParaRPr kumimoji="1" lang="en-US" altLang="ja-JP" dirty="0"/>
          </a:p>
          <a:p>
            <a:r>
              <a:rPr kumimoji="1" lang="ja-JP" altLang="en-US" dirty="0"/>
              <a:t>物理学の法則は，古来多くの人たちが自然現象を観測して得たデータから導き出された結果なのです．</a:t>
            </a:r>
            <a:endParaRPr kumimoji="1" lang="en-US" altLang="ja-JP" dirty="0"/>
          </a:p>
          <a:p>
            <a:r>
              <a:rPr kumimoji="1" lang="ja-JP" altLang="en-US" dirty="0"/>
              <a:t>そして現代の高度な科学をさらに発展させるには，膨大なデータを高速にかつ適切に処理することが必要不可欠です．</a:t>
            </a:r>
          </a:p>
        </p:txBody>
      </p:sp>
      <p:sp>
        <p:nvSpPr>
          <p:cNvPr id="4" name="スライド番号プレースホルダー 3"/>
          <p:cNvSpPr>
            <a:spLocks noGrp="1"/>
          </p:cNvSpPr>
          <p:nvPr>
            <p:ph type="sldNum" sz="quarter" idx="10"/>
          </p:nvPr>
        </p:nvSpPr>
        <p:spPr/>
        <p:txBody>
          <a:bodyPr/>
          <a:lstStyle/>
          <a:p>
            <a:fld id="{AC7FCCAB-24D8-4677-B89E-6E39500E7C95}"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28955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データを集めることの重要性は，医療現場や政策決定にとっても極めて重要です．</a:t>
            </a:r>
            <a:endParaRPr kumimoji="1" lang="en-US" altLang="ja-JP" dirty="0"/>
          </a:p>
          <a:p>
            <a:r>
              <a:rPr kumimoji="1" lang="en-US" altLang="ja-JP" dirty="0"/>
              <a:t>19</a:t>
            </a:r>
            <a:r>
              <a:rPr kumimoji="1" lang="ja-JP" altLang="en-US" dirty="0"/>
              <a:t>世紀にロンドンにおいて特定の井戸周辺にコレラが多発する事件が発生しました．このときには，</a:t>
            </a:r>
            <a:endParaRPr kumimoji="1" lang="en-US" altLang="ja-JP" dirty="0"/>
          </a:p>
          <a:p>
            <a:r>
              <a:rPr kumimoji="1" lang="ja-JP" altLang="en-US" dirty="0"/>
              <a:t>データを集めることによりコレラ対策という政策が進みました．</a:t>
            </a:r>
            <a:endParaRPr kumimoji="1" lang="en-US" altLang="ja-JP" dirty="0"/>
          </a:p>
          <a:p>
            <a:r>
              <a:rPr kumimoji="1" lang="ja-JP" altLang="en-US" dirty="0"/>
              <a:t>これで皆さんはお気づきでしょう．最近の世界各国のウィルス感染政策においても，データの収集によって，感染経路を特定し，</a:t>
            </a:r>
            <a:endParaRPr kumimoji="1" lang="en-US" altLang="ja-JP" dirty="0"/>
          </a:p>
          <a:p>
            <a:r>
              <a:rPr kumimoji="1" lang="ja-JP" altLang="en-US" dirty="0"/>
              <a:t>感染拡大の防止につなげようとしています．</a:t>
            </a:r>
            <a:endParaRPr kumimoji="1" lang="en-US" altLang="ja-JP" dirty="0"/>
          </a:p>
          <a:p>
            <a:r>
              <a:rPr kumimoji="1" lang="ja-JP" altLang="en-US" dirty="0"/>
              <a:t>このとき，たとえば検査に対する偽陰性の割合がどれくらいかを見積もるには，適切なデータを基礎にして，条件付き確率をはじめとする数学を利用することになります．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FCCAB-24D8-4677-B89E-6E39500E7C9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0940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いま説明しましたように，データ科学は読み書きそろばんに匹敵する基本的な学問であり，</a:t>
            </a:r>
            <a:r>
              <a:rPr lang="ja-JP" altLang="en-US" sz="1200" dirty="0"/>
              <a:t>誰でも将来必要となるときが来ます．</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皆さんのお手元にある案内にありますように，</a:t>
            </a:r>
            <a:r>
              <a:rPr lang="ja-JP" altLang="en-US" sz="1200" kern="0" dirty="0"/>
              <a:t>データ科学イノベーション教育センターでは主に統計学とその発展科目を提供しています．</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70C0"/>
                </a:solidFill>
              </a:rPr>
              <a:t>皆さんの所属する学部・学科の履修方針に従って</a:t>
            </a:r>
            <a:r>
              <a:rPr lang="ja-JP" altLang="en-US" sz="1200" dirty="0"/>
              <a:t>情報学・統計学・数学</a:t>
            </a:r>
            <a:r>
              <a:rPr lang="en-US" altLang="ja-JP" sz="1200" dirty="0"/>
              <a:t>(</a:t>
            </a:r>
            <a:r>
              <a:rPr lang="ja-JP" altLang="en-US" sz="1200" dirty="0"/>
              <a:t>数理科学</a:t>
            </a:r>
            <a:r>
              <a:rPr lang="en-US" altLang="ja-JP" sz="1200" dirty="0"/>
              <a:t>)</a:t>
            </a:r>
            <a:r>
              <a:rPr lang="ja-JP" altLang="en-US" sz="1200" dirty="0"/>
              <a:t>をバランスよく学んでください．</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ここにありますアドレスもしくは</a:t>
            </a:r>
            <a:r>
              <a:rPr lang="en-US" altLang="ja-JP" sz="1200" dirty="0"/>
              <a:t>QR</a:t>
            </a:r>
            <a:r>
              <a:rPr lang="ja-JP" altLang="en-US" sz="1200" dirty="0"/>
              <a:t>コードのサイトでも情報を載せています．データサイエンススクールなど講義以外のイベントの情報も発信していますので，参考にしてください．</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FCCAB-24D8-4677-B89E-6E39500E7C9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1425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データ科学分野，情報群の科目の一例をお見せしておきます．</a:t>
            </a:r>
            <a:endParaRPr kumimoji="1" lang="en-US" altLang="ja-JP" dirty="0"/>
          </a:p>
          <a:p>
            <a:r>
              <a:rPr lang="ja-JP" altLang="en-US" dirty="0">
                <a:solidFill>
                  <a:srgbClr val="0070C0"/>
                </a:solidFill>
              </a:rPr>
              <a:t>もっと詳しい情報は，履修案内や，データ科学センターのパンフレットをご覧ください．データ科学センターのパンフレットは国際高等教育院や各学部の教務事務室においてあります．</a:t>
            </a:r>
            <a:endParaRPr kumimoji="1" lang="en-US" altLang="ja-JP" dirty="0"/>
          </a:p>
          <a:p>
            <a:r>
              <a:rPr lang="ja-JP" altLang="en-US" dirty="0">
                <a:solidFill>
                  <a:srgbClr val="0070C0"/>
                </a:solidFill>
              </a:rPr>
              <a:t>繰り返しになりますが，所属する学部・学科の履修方針に従って，しっかりとした履修計画を立てて，これからの学問と社会の基礎を習得してください．</a:t>
            </a:r>
            <a:endParaRPr lang="en-US" altLang="ja-JP" dirty="0">
              <a:solidFill>
                <a:srgbClr val="0070C0"/>
              </a:solidFill>
            </a:endParaRPr>
          </a:p>
          <a:p>
            <a:r>
              <a:rPr lang="ja-JP" altLang="en-US" dirty="0"/>
              <a:t>以上で「データ科学</a:t>
            </a:r>
            <a:r>
              <a:rPr lang="ja-JP" altLang="en-US"/>
              <a:t>を学ぶ」の</a:t>
            </a:r>
            <a:r>
              <a:rPr lang="ja-JP" altLang="en-US" dirty="0"/>
              <a:t>説明</a:t>
            </a:r>
            <a:r>
              <a:rPr lang="ja-JP" altLang="en-US"/>
              <a:t>を終わります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C7FCCAB-24D8-4677-B89E-6E39500E7C95}" type="slidenum">
              <a:rPr kumimoji="1" lang="ja-JP" altLang="en-US" smtClean="0"/>
              <a:t>10</a:t>
            </a:fld>
            <a:endParaRPr kumimoji="1" lang="ja-JP" altLang="en-US"/>
          </a:p>
        </p:txBody>
      </p:sp>
    </p:spTree>
    <p:extLst>
      <p:ext uri="{BB962C8B-B14F-4D97-AF65-F5344CB8AC3E}">
        <p14:creationId xmlns:p14="http://schemas.microsoft.com/office/powerpoint/2010/main" val="280959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8" name="正方形/長方形 7"/>
          <p:cNvSpPr/>
          <p:nvPr userDrawn="1"/>
        </p:nvSpPr>
        <p:spPr>
          <a:xfrm>
            <a:off x="0" y="1109632"/>
            <a:ext cx="9144000" cy="2405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rtlCol="0" anchor="ctr"/>
          <a:lstStyle/>
          <a:p>
            <a:pPr algn="ctr"/>
            <a:endParaRPr kumimoji="1" lang="ja-JP" altLang="en-US" dirty="0"/>
          </a:p>
        </p:txBody>
      </p:sp>
      <p:sp>
        <p:nvSpPr>
          <p:cNvPr id="2" name="Title 1"/>
          <p:cNvSpPr>
            <a:spLocks noGrp="1"/>
          </p:cNvSpPr>
          <p:nvPr>
            <p:ph type="ctrTitle"/>
          </p:nvPr>
        </p:nvSpPr>
        <p:spPr>
          <a:xfrm>
            <a:off x="251521" y="1182351"/>
            <a:ext cx="8656529" cy="2311964"/>
          </a:xfrm>
          <a:prstGeom prst="rect">
            <a:avLst/>
          </a:prstGeom>
        </p:spPr>
        <p:txBody>
          <a:bodyPr anchor="ctr">
            <a:normAutofit/>
          </a:bodyPr>
          <a:lstStyle>
            <a:lvl1pPr algn="ctr">
              <a:lnSpc>
                <a:spcPct val="100000"/>
              </a:lnSpc>
              <a:defRPr sz="3600" b="0">
                <a:solidFill>
                  <a:schemeClr val="bg1"/>
                </a:solidFill>
                <a:latin typeface="+mj-ea"/>
                <a:ea typeface="+mj-ea"/>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51519" y="3763737"/>
            <a:ext cx="8656530" cy="1706336"/>
          </a:xfrm>
          <a:prstGeom prst="rect">
            <a:avLst/>
          </a:prstGeom>
        </p:spPr>
        <p:txBody>
          <a:bodyPr anchor="ctr">
            <a:normAutofit/>
          </a:bodyPr>
          <a:lstStyle>
            <a:lvl1pPr marL="0" indent="0" algn="ctr">
              <a:lnSpc>
                <a:spcPct val="100000"/>
              </a:lnSpc>
              <a:buNone/>
              <a:defRPr sz="2300">
                <a:solidFill>
                  <a:schemeClr val="tx1"/>
                </a:solidFill>
                <a:latin typeface="Noto Sans CJK JP Bold" pitchFamily="34" charset="-128"/>
                <a:ea typeface="Noto Sans CJK JP Bold" pitchFamily="34" charset="-128"/>
              </a:defRPr>
            </a:lvl1pPr>
            <a:lvl2pPr marL="515813" indent="0" algn="ctr">
              <a:buNone/>
              <a:defRPr sz="2300"/>
            </a:lvl2pPr>
            <a:lvl3pPr marL="1031626" indent="0" algn="ctr">
              <a:buNone/>
              <a:defRPr sz="2000"/>
            </a:lvl3pPr>
            <a:lvl4pPr marL="1547439" indent="0" algn="ctr">
              <a:buNone/>
              <a:defRPr sz="1800"/>
            </a:lvl4pPr>
            <a:lvl5pPr marL="2063252" indent="0" algn="ctr">
              <a:buNone/>
              <a:defRPr sz="1800"/>
            </a:lvl5pPr>
            <a:lvl6pPr marL="2579065" indent="0" algn="ctr">
              <a:buNone/>
              <a:defRPr sz="1800"/>
            </a:lvl6pPr>
            <a:lvl7pPr marL="3094878" indent="0" algn="ctr">
              <a:buNone/>
              <a:defRPr sz="1800"/>
            </a:lvl7pPr>
            <a:lvl8pPr marL="3610691" indent="0" algn="ctr">
              <a:buNone/>
              <a:defRPr sz="1800"/>
            </a:lvl8pPr>
            <a:lvl9pPr marL="4126504" indent="0" algn="ctr">
              <a:buNone/>
              <a:defRPr sz="18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171908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p>
        </p:txBody>
      </p:sp>
      <p:sp>
        <p:nvSpPr>
          <p:cNvPr id="7" name="Rectangle 1040"/>
          <p:cNvSpPr>
            <a:spLocks noGrp="1" noChangeArrowheads="1"/>
          </p:cNvSpPr>
          <p:nvPr>
            <p:ph type="sldNum" sz="quarter" idx="12"/>
          </p:nvPr>
        </p:nvSpPr>
        <p:spPr>
          <a:ln/>
        </p:spPr>
        <p:txBody>
          <a:bodyPr/>
          <a:lstStyle>
            <a:lvl1pPr>
              <a:defRPr/>
            </a:lvl1pPr>
          </a:lstStyle>
          <a:p>
            <a:pPr>
              <a:defRPr/>
            </a:pPr>
            <a:fld id="{46803B7F-CDA9-4AFF-B8F9-574CD3A4C23B}" type="slidenum">
              <a:rPr lang="en-US"/>
              <a:pPr>
                <a:defRPr/>
              </a:pPr>
              <a:t>‹#›</a:t>
            </a:fld>
            <a:endParaRPr lang="en-US"/>
          </a:p>
        </p:txBody>
      </p:sp>
    </p:spTree>
    <p:extLst>
      <p:ext uri="{BB962C8B-B14F-4D97-AF65-F5344CB8AC3E}">
        <p14:creationId xmlns:p14="http://schemas.microsoft.com/office/powerpoint/2010/main" val="298283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p>
        </p:txBody>
      </p:sp>
      <p:sp>
        <p:nvSpPr>
          <p:cNvPr id="7" name="Rectangle 1040"/>
          <p:cNvSpPr>
            <a:spLocks noGrp="1" noChangeArrowheads="1"/>
          </p:cNvSpPr>
          <p:nvPr>
            <p:ph type="sldNum" sz="quarter" idx="12"/>
          </p:nvPr>
        </p:nvSpPr>
        <p:spPr>
          <a:ln/>
        </p:spPr>
        <p:txBody>
          <a:bodyPr/>
          <a:lstStyle>
            <a:lvl1pPr>
              <a:defRPr/>
            </a:lvl1pPr>
          </a:lstStyle>
          <a:p>
            <a:pPr>
              <a:defRPr/>
            </a:pPr>
            <a:fld id="{2DF1A4EB-9200-48C7-AA56-7328121F0965}" type="slidenum">
              <a:rPr lang="en-US"/>
              <a:pPr>
                <a:defRPr/>
              </a:pPr>
              <a:t>‹#›</a:t>
            </a:fld>
            <a:endParaRPr lang="en-US"/>
          </a:p>
        </p:txBody>
      </p:sp>
    </p:spTree>
    <p:extLst>
      <p:ext uri="{BB962C8B-B14F-4D97-AF65-F5344CB8AC3E}">
        <p14:creationId xmlns:p14="http://schemas.microsoft.com/office/powerpoint/2010/main" val="222229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EB3CC4AB-59C1-4C36-BFBD-DCDA491F35EF}" type="slidenum">
              <a:rPr lang="en-US"/>
              <a:pPr>
                <a:defRPr/>
              </a:pPr>
              <a:t>‹#›</a:t>
            </a:fld>
            <a:endParaRPr lang="en-US"/>
          </a:p>
        </p:txBody>
      </p:sp>
    </p:spTree>
    <p:extLst>
      <p:ext uri="{BB962C8B-B14F-4D97-AF65-F5344CB8AC3E}">
        <p14:creationId xmlns:p14="http://schemas.microsoft.com/office/powerpoint/2010/main" val="198359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11963" y="228600"/>
            <a:ext cx="2143125" cy="59039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81000" y="228600"/>
            <a:ext cx="6278563" cy="5903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525450E8-382A-4D3E-B6B3-280ACAA31576}" type="slidenum">
              <a:rPr lang="en-US"/>
              <a:pPr>
                <a:defRPr/>
              </a:pPr>
              <a:t>‹#›</a:t>
            </a:fld>
            <a:endParaRPr lang="en-US"/>
          </a:p>
        </p:txBody>
      </p:sp>
    </p:spTree>
    <p:extLst>
      <p:ext uri="{BB962C8B-B14F-4D97-AF65-F5344CB8AC3E}">
        <p14:creationId xmlns:p14="http://schemas.microsoft.com/office/powerpoint/2010/main" val="120494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0716" name="Rectangle 1036"/>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200717"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038"/>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solidFill>
                <a:srgbClr val="1C1C1C"/>
              </a:solidFill>
            </a:endParaRPr>
          </a:p>
        </p:txBody>
      </p:sp>
      <p:sp>
        <p:nvSpPr>
          <p:cNvPr id="15" name="Rectangle 1039"/>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solidFill>
                <a:srgbClr val="1C1C1C"/>
              </a:solidFill>
            </a:endParaRPr>
          </a:p>
        </p:txBody>
      </p:sp>
      <p:sp>
        <p:nvSpPr>
          <p:cNvPr id="16"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708EFBE-13AF-4BEE-98E8-91EDEE20D27D}" type="slidenum">
              <a:rPr lang="en-US" altLang="ja-JP">
                <a:solidFill>
                  <a:srgbClr val="1C1C1C"/>
                </a:solidFill>
              </a:rPr>
              <a:pPr>
                <a:defRPr/>
              </a:pPr>
              <a:t>‹#›</a:t>
            </a:fld>
            <a:endParaRPr lang="en-US" altLang="ja-JP">
              <a:solidFill>
                <a:srgbClr val="1C1C1C"/>
              </a:solidFill>
            </a:endParaRPr>
          </a:p>
        </p:txBody>
      </p:sp>
    </p:spTree>
    <p:extLst>
      <p:ext uri="{BB962C8B-B14F-4D97-AF65-F5344CB8AC3E}">
        <p14:creationId xmlns:p14="http://schemas.microsoft.com/office/powerpoint/2010/main" val="350335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9197EE5-F942-49F7-B9CB-4950D92702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529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C307A00-EE94-45E8-A98F-2EE37C6F0B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919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295400"/>
            <a:ext cx="4095750"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857750" y="1295400"/>
            <a:ext cx="4097338" cy="483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7A343DA-8528-4EA4-80CC-3048884048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4990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3E535A39-4B42-439A-9FDE-F6EDC224503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1362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AE75A44-9419-41E5-B06C-E45DEA12AF0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861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0"/>
            <a:ext cx="9144000" cy="9231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rtlCol="0" anchor="ctr"/>
          <a:lstStyle/>
          <a:p>
            <a:pPr algn="ctr"/>
            <a:endParaRPr kumimoji="1" lang="ja-JP" altLang="en-US" dirty="0">
              <a:latin typeface="+mn-lt"/>
            </a:endParaRPr>
          </a:p>
        </p:txBody>
      </p:sp>
      <p:sp>
        <p:nvSpPr>
          <p:cNvPr id="13" name="コンテンツ プレースホルダー 12"/>
          <p:cNvSpPr>
            <a:spLocks noGrp="1"/>
          </p:cNvSpPr>
          <p:nvPr>
            <p:ph sz="quarter" idx="10"/>
          </p:nvPr>
        </p:nvSpPr>
        <p:spPr>
          <a:xfrm>
            <a:off x="251518" y="1052736"/>
            <a:ext cx="8656530" cy="5659829"/>
          </a:xfrm>
          <a:prstGeom prst="rect">
            <a:avLst/>
          </a:prstGeom>
        </p:spPr>
        <p:txBody>
          <a:bodyPr/>
          <a:lstStyle>
            <a:lvl1pPr>
              <a:lnSpc>
                <a:spcPct val="110000"/>
              </a:lnSpc>
              <a:defRPr sz="2700">
                <a:latin typeface="+mn-ea"/>
                <a:ea typeface="+mn-ea"/>
              </a:defRPr>
            </a:lvl1pPr>
            <a:lvl2pPr marL="609228">
              <a:lnSpc>
                <a:spcPct val="110000"/>
              </a:lnSpc>
              <a:defRPr sz="2300">
                <a:latin typeface="+mn-ea"/>
                <a:ea typeface="+mn-ea"/>
              </a:defRPr>
            </a:lvl2pPr>
            <a:lvl3pPr marL="1055995">
              <a:lnSpc>
                <a:spcPct val="110000"/>
              </a:lnSpc>
              <a:defRPr sz="2300">
                <a:latin typeface="+mn-ea"/>
                <a:ea typeface="+mn-ea"/>
              </a:defRPr>
            </a:lvl3pPr>
            <a:lvl4pPr marL="1502762">
              <a:lnSpc>
                <a:spcPct val="110000"/>
              </a:lnSpc>
              <a:defRPr sz="2300">
                <a:latin typeface="+mn-ea"/>
                <a:ea typeface="+mn-ea"/>
              </a:defRPr>
            </a:lvl4pPr>
            <a:lvl5pPr marL="1949530">
              <a:lnSpc>
                <a:spcPct val="110000"/>
              </a:lnSpc>
              <a:defRPr sz="23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2" name="タイトル 1"/>
          <p:cNvSpPr>
            <a:spLocks noGrp="1"/>
          </p:cNvSpPr>
          <p:nvPr>
            <p:ph type="title"/>
          </p:nvPr>
        </p:nvSpPr>
        <p:spPr>
          <a:xfrm>
            <a:off x="251519" y="163843"/>
            <a:ext cx="8656530" cy="759278"/>
          </a:xfrm>
          <a:prstGeom prst="rect">
            <a:avLst/>
          </a:prstGeom>
        </p:spPr>
        <p:txBody>
          <a:bodyPr tIns="101538"/>
          <a:lstStyle>
            <a:lvl1pPr algn="ctr">
              <a:defRPr b="0">
                <a:solidFill>
                  <a:schemeClr val="bg1"/>
                </a:solidFill>
                <a:latin typeface="+mj-ea"/>
                <a:ea typeface="+mj-ea"/>
              </a:defRPr>
            </a:lvl1pPr>
          </a:lstStyle>
          <a:p>
            <a:r>
              <a:rPr kumimoji="1" lang="ja-JP" altLang="en-US" dirty="0"/>
              <a:t>マスター タイトルの書式設定</a:t>
            </a:r>
          </a:p>
        </p:txBody>
      </p:sp>
      <p:sp>
        <p:nvSpPr>
          <p:cNvPr id="10" name="Slide Number Placeholder 5"/>
          <p:cNvSpPr>
            <a:spLocks noGrp="1"/>
          </p:cNvSpPr>
          <p:nvPr>
            <p:ph type="sldNum" sz="quarter" idx="4"/>
          </p:nvPr>
        </p:nvSpPr>
        <p:spPr>
          <a:xfrm>
            <a:off x="8623802" y="534778"/>
            <a:ext cx="504056" cy="365125"/>
          </a:xfrm>
          <a:prstGeom prst="rect">
            <a:avLst/>
          </a:prstGeom>
        </p:spPr>
        <p:txBody>
          <a:bodyPr anchor="ctr"/>
          <a:lstStyle>
            <a:lvl1pPr algn="ctr">
              <a:defRPr sz="1400">
                <a:solidFill>
                  <a:schemeClr val="bg1"/>
                </a:solidFill>
                <a:latin typeface="+mn-lt"/>
              </a:defRPr>
            </a:lvl1pPr>
          </a:lstStyle>
          <a:p>
            <a:fld id="{ACE43E3F-3E7B-456F-BA38-FE6070B37C56}" type="slidenum">
              <a:rPr lang="ja-JP" altLang="en-US" smtClean="0"/>
              <a:pPr/>
              <a:t>‹#›</a:t>
            </a:fld>
            <a:endParaRPr lang="ja-JP" altLang="en-US" dirty="0"/>
          </a:p>
        </p:txBody>
      </p:sp>
    </p:spTree>
    <p:extLst>
      <p:ext uri="{BB962C8B-B14F-4D97-AF65-F5344CB8AC3E}">
        <p14:creationId xmlns:p14="http://schemas.microsoft.com/office/powerpoint/2010/main" val="1737386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7100E7FD-0C37-4A26-B3CB-77EBC1E603F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3513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DC430C3-B2E0-45CB-B95F-CAF0D9742A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87008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D5E5BED-C596-48F1-823C-70836C6498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7334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0BF74CB-0F23-4993-AF2A-C4EB8552B4A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9529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69113" y="381000"/>
            <a:ext cx="2085975" cy="5751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381000"/>
            <a:ext cx="6107113" cy="5751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87E7D46-33AF-435D-87A0-72D9192A65B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22049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3" name="コンテンツ プレースホルダー 12"/>
          <p:cNvSpPr>
            <a:spLocks noGrp="1"/>
          </p:cNvSpPr>
          <p:nvPr>
            <p:ph sz="quarter" idx="10"/>
          </p:nvPr>
        </p:nvSpPr>
        <p:spPr>
          <a:xfrm>
            <a:off x="251518" y="1052736"/>
            <a:ext cx="8656530" cy="5659829"/>
          </a:xfrm>
          <a:prstGeom prst="rect">
            <a:avLst/>
          </a:prstGeom>
        </p:spPr>
        <p:txBody>
          <a:bodyPr/>
          <a:lstStyle>
            <a:lvl1pPr>
              <a:lnSpc>
                <a:spcPct val="110000"/>
              </a:lnSpc>
              <a:defRPr sz="2700">
                <a:latin typeface="+mn-ea"/>
                <a:ea typeface="+mn-ea"/>
              </a:defRPr>
            </a:lvl1pPr>
            <a:lvl2pPr marL="609228">
              <a:lnSpc>
                <a:spcPct val="110000"/>
              </a:lnSpc>
              <a:defRPr sz="2300">
                <a:latin typeface="+mn-ea"/>
                <a:ea typeface="+mn-ea"/>
              </a:defRPr>
            </a:lvl2pPr>
            <a:lvl3pPr marL="1055995">
              <a:lnSpc>
                <a:spcPct val="110000"/>
              </a:lnSpc>
              <a:defRPr sz="2300">
                <a:latin typeface="+mn-ea"/>
                <a:ea typeface="+mn-ea"/>
              </a:defRPr>
            </a:lvl3pPr>
            <a:lvl4pPr marL="1502762">
              <a:lnSpc>
                <a:spcPct val="110000"/>
              </a:lnSpc>
              <a:defRPr sz="2300">
                <a:latin typeface="+mn-ea"/>
                <a:ea typeface="+mn-ea"/>
              </a:defRPr>
            </a:lvl4pPr>
            <a:lvl5pPr marL="1949530">
              <a:lnSpc>
                <a:spcPct val="110000"/>
              </a:lnSpc>
              <a:defRPr sz="2300">
                <a:latin typeface="+mn-ea"/>
                <a:ea typeface="+mn-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 name="タイトル 1"/>
          <p:cNvSpPr>
            <a:spLocks noGrp="1"/>
          </p:cNvSpPr>
          <p:nvPr>
            <p:ph type="title"/>
          </p:nvPr>
        </p:nvSpPr>
        <p:spPr>
          <a:xfrm>
            <a:off x="251519" y="163843"/>
            <a:ext cx="8656530" cy="759278"/>
          </a:xfrm>
          <a:prstGeom prst="rect">
            <a:avLst/>
          </a:prstGeom>
        </p:spPr>
        <p:txBody>
          <a:bodyPr tIns="101538"/>
          <a:lstStyle>
            <a:lvl1pPr algn="ctr">
              <a:defRPr b="0">
                <a:solidFill>
                  <a:schemeClr val="bg1"/>
                </a:solidFill>
                <a:latin typeface="+mj-ea"/>
                <a:ea typeface="+mj-ea"/>
              </a:defRPr>
            </a:lvl1pPr>
          </a:lstStyle>
          <a:p>
            <a:r>
              <a:rPr lang="ja-JP" altLang="en-US" dirty="0"/>
              <a:t>マスター タイトルの書式設定</a:t>
            </a:r>
          </a:p>
        </p:txBody>
      </p:sp>
      <p:sp>
        <p:nvSpPr>
          <p:cNvPr id="4" name="Slide Number Placeholder 5"/>
          <p:cNvSpPr>
            <a:spLocks noGrp="1"/>
          </p:cNvSpPr>
          <p:nvPr>
            <p:ph type="sldNum" sz="quarter" idx="11"/>
          </p:nvPr>
        </p:nvSpPr>
        <p:spPr>
          <a:xfrm>
            <a:off x="8623300" y="534988"/>
            <a:ext cx="504825" cy="365125"/>
          </a:xfrm>
        </p:spPr>
        <p:txBody>
          <a:bodyPr/>
          <a:lstStyle>
            <a:lvl1pPr algn="ctr" defTabSz="914400" fontAlgn="base">
              <a:spcBef>
                <a:spcPct val="0"/>
              </a:spcBef>
              <a:spcAft>
                <a:spcPct val="0"/>
              </a:spcAft>
              <a:defRPr sz="1400">
                <a:solidFill>
                  <a:prstClr val="white"/>
                </a:solidFill>
                <a:latin typeface="+mn-lt"/>
              </a:defRPr>
            </a:lvl1pPr>
          </a:lstStyle>
          <a:p>
            <a:pPr>
              <a:defRPr/>
            </a:pPr>
            <a:fld id="{DA42B316-6ADD-45BD-AC40-6CB6CD863629}" type="slidenum">
              <a:rPr lang="ja-JP" altLang="en-US"/>
              <a:pPr>
                <a:defRPr/>
              </a:pPr>
              <a:t>‹#›</a:t>
            </a:fld>
            <a:endParaRPr lang="ja-JP" altLang="en-US" dirty="0"/>
          </a:p>
        </p:txBody>
      </p:sp>
    </p:spTree>
    <p:extLst>
      <p:ext uri="{BB962C8B-B14F-4D97-AF65-F5344CB8AC3E}">
        <p14:creationId xmlns:p14="http://schemas.microsoft.com/office/powerpoint/2010/main" val="1702937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38" y="381000"/>
            <a:ext cx="7793037" cy="762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295400"/>
            <a:ext cx="4095750" cy="48371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857750" y="1295400"/>
            <a:ext cx="4097338" cy="48371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7A7B549-1028-4749-BFF6-A5CADF4BDE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826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38" y="381000"/>
            <a:ext cx="7793037" cy="762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600" y="1295400"/>
            <a:ext cx="8345488" cy="4837113"/>
          </a:xfrm>
        </p:spPr>
        <p:txBody>
          <a:bodyPr/>
          <a:lstStyle/>
          <a:p>
            <a:pPr lvl="0"/>
            <a:r>
              <a:rPr lang="ja-JP" altLang="en-US" noProof="0"/>
              <a:t>アイコンをクリックして表を追加</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E12FCA3-5937-4703-8D94-4CA77E9E1A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585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A216664C-D237-4E2B-AD10-3B86A282B1A5}" type="slidenum">
              <a:rPr lang="en-US"/>
              <a:pPr>
                <a:defRPr/>
              </a:pPr>
              <a:t>‹#›</a:t>
            </a:fld>
            <a:endParaRPr lang="en-US"/>
          </a:p>
        </p:txBody>
      </p:sp>
    </p:spTree>
    <p:extLst>
      <p:ext uri="{BB962C8B-B14F-4D97-AF65-F5344CB8AC3E}">
        <p14:creationId xmlns:p14="http://schemas.microsoft.com/office/powerpoint/2010/main" val="218540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8183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p>
        </p:txBody>
      </p:sp>
      <p:sp>
        <p:nvSpPr>
          <p:cNvPr id="6" name="Rectangle 1040"/>
          <p:cNvSpPr>
            <a:spLocks noGrp="1" noChangeArrowheads="1"/>
          </p:cNvSpPr>
          <p:nvPr>
            <p:ph type="sldNum" sz="quarter" idx="12"/>
          </p:nvPr>
        </p:nvSpPr>
        <p:spPr>
          <a:ln/>
        </p:spPr>
        <p:txBody>
          <a:bodyPr/>
          <a:lstStyle>
            <a:lvl1pPr>
              <a:defRPr/>
            </a:lvl1pPr>
          </a:lstStyle>
          <a:p>
            <a:pPr>
              <a:defRPr/>
            </a:pPr>
            <a:fld id="{213CF972-3142-4D65-BECB-A9D18CCA47AD}" type="slidenum">
              <a:rPr lang="en-US"/>
              <a:pPr>
                <a:defRPr/>
              </a:pPr>
              <a:t>‹#›</a:t>
            </a:fld>
            <a:endParaRPr lang="en-US"/>
          </a:p>
        </p:txBody>
      </p:sp>
    </p:spTree>
    <p:extLst>
      <p:ext uri="{BB962C8B-B14F-4D97-AF65-F5344CB8AC3E}">
        <p14:creationId xmlns:p14="http://schemas.microsoft.com/office/powerpoint/2010/main" val="180356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81000" y="1143000"/>
            <a:ext cx="4210050"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3450" y="1143000"/>
            <a:ext cx="4211638"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p>
        </p:txBody>
      </p:sp>
      <p:sp>
        <p:nvSpPr>
          <p:cNvPr id="7" name="Rectangle 1040"/>
          <p:cNvSpPr>
            <a:spLocks noGrp="1" noChangeArrowheads="1"/>
          </p:cNvSpPr>
          <p:nvPr>
            <p:ph type="sldNum" sz="quarter" idx="12"/>
          </p:nvPr>
        </p:nvSpPr>
        <p:spPr>
          <a:ln/>
        </p:spPr>
        <p:txBody>
          <a:bodyPr/>
          <a:lstStyle>
            <a:lvl1pPr>
              <a:defRPr/>
            </a:lvl1pPr>
          </a:lstStyle>
          <a:p>
            <a:pPr>
              <a:defRPr/>
            </a:pPr>
            <a:fld id="{71D683C2-020A-4A92-ACD4-1B1CBAE71CF1}" type="slidenum">
              <a:rPr lang="en-US"/>
              <a:pPr>
                <a:defRPr/>
              </a:pPr>
              <a:t>‹#›</a:t>
            </a:fld>
            <a:endParaRPr lang="en-US"/>
          </a:p>
        </p:txBody>
      </p:sp>
    </p:spTree>
    <p:extLst>
      <p:ext uri="{BB962C8B-B14F-4D97-AF65-F5344CB8AC3E}">
        <p14:creationId xmlns:p14="http://schemas.microsoft.com/office/powerpoint/2010/main" val="35777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38"/>
          <p:cNvSpPr>
            <a:spLocks noGrp="1" noChangeArrowheads="1"/>
          </p:cNvSpPr>
          <p:nvPr>
            <p:ph type="dt" sz="half" idx="10"/>
          </p:nvPr>
        </p:nvSpPr>
        <p:spPr>
          <a:ln/>
        </p:spPr>
        <p:txBody>
          <a:bodyPr/>
          <a:lstStyle>
            <a:lvl1pPr>
              <a:defRPr/>
            </a:lvl1pPr>
          </a:lstStyle>
          <a:p>
            <a:pPr>
              <a:defRPr/>
            </a:pPr>
            <a:endParaRPr lang="en-US"/>
          </a:p>
        </p:txBody>
      </p:sp>
      <p:sp>
        <p:nvSpPr>
          <p:cNvPr id="8" name="Rectangle 1039"/>
          <p:cNvSpPr>
            <a:spLocks noGrp="1" noChangeArrowheads="1"/>
          </p:cNvSpPr>
          <p:nvPr>
            <p:ph type="ftr" sz="quarter" idx="11"/>
          </p:nvPr>
        </p:nvSpPr>
        <p:spPr>
          <a:ln/>
        </p:spPr>
        <p:txBody>
          <a:bodyPr/>
          <a:lstStyle>
            <a:lvl1pPr>
              <a:defRPr/>
            </a:lvl1pPr>
          </a:lstStyle>
          <a:p>
            <a:pPr>
              <a:defRPr/>
            </a:pPr>
            <a:endParaRPr lang="en-US"/>
          </a:p>
        </p:txBody>
      </p:sp>
      <p:sp>
        <p:nvSpPr>
          <p:cNvPr id="9" name="Rectangle 1040"/>
          <p:cNvSpPr>
            <a:spLocks noGrp="1" noChangeArrowheads="1"/>
          </p:cNvSpPr>
          <p:nvPr>
            <p:ph type="sldNum" sz="quarter" idx="12"/>
          </p:nvPr>
        </p:nvSpPr>
        <p:spPr>
          <a:ln/>
        </p:spPr>
        <p:txBody>
          <a:bodyPr/>
          <a:lstStyle>
            <a:lvl1pPr>
              <a:defRPr/>
            </a:lvl1pPr>
          </a:lstStyle>
          <a:p>
            <a:pPr>
              <a:defRPr/>
            </a:pPr>
            <a:fld id="{C21637C7-AAB0-4261-B3FC-00C51CF2B4DE}" type="slidenum">
              <a:rPr lang="en-US"/>
              <a:pPr>
                <a:defRPr/>
              </a:pPr>
              <a:t>‹#›</a:t>
            </a:fld>
            <a:endParaRPr lang="en-US"/>
          </a:p>
        </p:txBody>
      </p:sp>
    </p:spTree>
    <p:extLst>
      <p:ext uri="{BB962C8B-B14F-4D97-AF65-F5344CB8AC3E}">
        <p14:creationId xmlns:p14="http://schemas.microsoft.com/office/powerpoint/2010/main" val="324819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038"/>
          <p:cNvSpPr>
            <a:spLocks noGrp="1" noChangeArrowheads="1"/>
          </p:cNvSpPr>
          <p:nvPr>
            <p:ph type="dt" sz="half" idx="10"/>
          </p:nvPr>
        </p:nvSpPr>
        <p:spPr>
          <a:ln/>
        </p:spPr>
        <p:txBody>
          <a:bodyPr/>
          <a:lstStyle>
            <a:lvl1pPr>
              <a:defRPr/>
            </a:lvl1pPr>
          </a:lstStyle>
          <a:p>
            <a:pPr>
              <a:defRPr/>
            </a:pPr>
            <a:endParaRPr lang="en-US"/>
          </a:p>
        </p:txBody>
      </p:sp>
      <p:sp>
        <p:nvSpPr>
          <p:cNvPr id="4" name="Rectangle 1039"/>
          <p:cNvSpPr>
            <a:spLocks noGrp="1" noChangeArrowheads="1"/>
          </p:cNvSpPr>
          <p:nvPr>
            <p:ph type="ftr" sz="quarter" idx="11"/>
          </p:nvPr>
        </p:nvSpPr>
        <p:spPr>
          <a:ln/>
        </p:spPr>
        <p:txBody>
          <a:bodyPr/>
          <a:lstStyle>
            <a:lvl1pPr>
              <a:defRPr/>
            </a:lvl1pPr>
          </a:lstStyle>
          <a:p>
            <a:pPr>
              <a:defRPr/>
            </a:pPr>
            <a:endParaRPr lang="en-US"/>
          </a:p>
        </p:txBody>
      </p:sp>
      <p:sp>
        <p:nvSpPr>
          <p:cNvPr id="5" name="Rectangle 1040"/>
          <p:cNvSpPr>
            <a:spLocks noGrp="1" noChangeArrowheads="1"/>
          </p:cNvSpPr>
          <p:nvPr>
            <p:ph type="sldNum" sz="quarter" idx="12"/>
          </p:nvPr>
        </p:nvSpPr>
        <p:spPr>
          <a:ln/>
        </p:spPr>
        <p:txBody>
          <a:bodyPr/>
          <a:lstStyle>
            <a:lvl1pPr>
              <a:defRPr/>
            </a:lvl1pPr>
          </a:lstStyle>
          <a:p>
            <a:pPr>
              <a:defRPr/>
            </a:pPr>
            <a:fld id="{08253875-E8F9-4F14-AE42-C6320E0E2DF7}" type="slidenum">
              <a:rPr lang="en-US"/>
              <a:pPr>
                <a:defRPr/>
              </a:pPr>
              <a:t>‹#›</a:t>
            </a:fld>
            <a:endParaRPr lang="en-US"/>
          </a:p>
        </p:txBody>
      </p:sp>
    </p:spTree>
    <p:extLst>
      <p:ext uri="{BB962C8B-B14F-4D97-AF65-F5344CB8AC3E}">
        <p14:creationId xmlns:p14="http://schemas.microsoft.com/office/powerpoint/2010/main" val="175995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38"/>
          <p:cNvSpPr>
            <a:spLocks noGrp="1" noChangeArrowheads="1"/>
          </p:cNvSpPr>
          <p:nvPr>
            <p:ph type="dt" sz="half" idx="10"/>
          </p:nvPr>
        </p:nvSpPr>
        <p:spPr>
          <a:ln/>
        </p:spPr>
        <p:txBody>
          <a:bodyPr/>
          <a:lstStyle>
            <a:lvl1pPr>
              <a:defRPr/>
            </a:lvl1pPr>
          </a:lstStyle>
          <a:p>
            <a:pPr>
              <a:defRPr/>
            </a:pPr>
            <a:endParaRPr lang="en-US"/>
          </a:p>
        </p:txBody>
      </p:sp>
      <p:sp>
        <p:nvSpPr>
          <p:cNvPr id="3" name="Rectangle 1039"/>
          <p:cNvSpPr>
            <a:spLocks noGrp="1" noChangeArrowheads="1"/>
          </p:cNvSpPr>
          <p:nvPr>
            <p:ph type="ftr" sz="quarter" idx="11"/>
          </p:nvPr>
        </p:nvSpPr>
        <p:spPr>
          <a:ln/>
        </p:spPr>
        <p:txBody>
          <a:bodyPr/>
          <a:lstStyle>
            <a:lvl1pPr>
              <a:defRPr/>
            </a:lvl1pPr>
          </a:lstStyle>
          <a:p>
            <a:pPr>
              <a:defRPr/>
            </a:pPr>
            <a:endParaRPr lang="en-US"/>
          </a:p>
        </p:txBody>
      </p:sp>
      <p:sp>
        <p:nvSpPr>
          <p:cNvPr id="4" name="Rectangle 1040"/>
          <p:cNvSpPr>
            <a:spLocks noGrp="1" noChangeArrowheads="1"/>
          </p:cNvSpPr>
          <p:nvPr>
            <p:ph type="sldNum" sz="quarter" idx="12"/>
          </p:nvPr>
        </p:nvSpPr>
        <p:spPr>
          <a:ln/>
        </p:spPr>
        <p:txBody>
          <a:bodyPr/>
          <a:lstStyle>
            <a:lvl1pPr>
              <a:defRPr/>
            </a:lvl1pPr>
          </a:lstStyle>
          <a:p>
            <a:pPr>
              <a:defRPr/>
            </a:pPr>
            <a:fld id="{066716F5-07A4-4C27-8F0A-DAF55308ADD9}" type="slidenum">
              <a:rPr lang="en-US"/>
              <a:pPr>
                <a:defRPr/>
              </a:pPr>
              <a:t>‹#›</a:t>
            </a:fld>
            <a:endParaRPr lang="en-US"/>
          </a:p>
        </p:txBody>
      </p:sp>
    </p:spTree>
    <p:extLst>
      <p:ext uri="{BB962C8B-B14F-4D97-AF65-F5344CB8AC3E}">
        <p14:creationId xmlns:p14="http://schemas.microsoft.com/office/powerpoint/2010/main" val="318885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251522" y="6492880"/>
            <a:ext cx="1183821" cy="365125"/>
          </a:xfrm>
          <a:prstGeom prst="rect">
            <a:avLst/>
          </a:prstGeom>
        </p:spPr>
        <p:txBody>
          <a:bodyPr lIns="103163" tIns="51581" rIns="103163" bIns="51581" anchor="ctr"/>
          <a:lstStyle>
            <a:lvl1pPr algn="ctr">
              <a:defRPr sz="1400">
                <a:solidFill>
                  <a:schemeClr val="bg1">
                    <a:lumMod val="50000"/>
                  </a:schemeClr>
                </a:solidFill>
                <a:latin typeface="+mn-ea"/>
                <a:ea typeface="+mn-ea"/>
              </a:defRPr>
            </a:lvl1pPr>
          </a:lstStyle>
          <a:p>
            <a:endParaRPr lang="ja-JP" altLang="en-US" dirty="0"/>
          </a:p>
        </p:txBody>
      </p:sp>
      <p:sp>
        <p:nvSpPr>
          <p:cNvPr id="16" name="Footer Placeholder 4"/>
          <p:cNvSpPr>
            <a:spLocks noGrp="1"/>
          </p:cNvSpPr>
          <p:nvPr>
            <p:ph type="ftr" sz="quarter" idx="3"/>
          </p:nvPr>
        </p:nvSpPr>
        <p:spPr>
          <a:xfrm>
            <a:off x="1435340" y="6492880"/>
            <a:ext cx="6288888" cy="365125"/>
          </a:xfrm>
          <a:prstGeom prst="rect">
            <a:avLst/>
          </a:prstGeom>
        </p:spPr>
        <p:txBody>
          <a:bodyPr lIns="103163" tIns="51581" rIns="103163" bIns="51581" anchor="ctr"/>
          <a:lstStyle>
            <a:lvl1pPr algn="ctr">
              <a:defRPr sz="1400">
                <a:solidFill>
                  <a:schemeClr val="bg1">
                    <a:lumMod val="50000"/>
                  </a:schemeClr>
                </a:solidFill>
                <a:latin typeface="+mn-ea"/>
                <a:ea typeface="+mn-ea"/>
              </a:defRPr>
            </a:lvl1pPr>
          </a:lstStyle>
          <a:p>
            <a:endParaRPr lang="ja-JP" altLang="en-US" dirty="0"/>
          </a:p>
        </p:txBody>
      </p:sp>
      <p:sp>
        <p:nvSpPr>
          <p:cNvPr id="17" name="Slide Number Placeholder 5"/>
          <p:cNvSpPr>
            <a:spLocks noGrp="1"/>
          </p:cNvSpPr>
          <p:nvPr>
            <p:ph type="sldNum" sz="quarter" idx="4"/>
          </p:nvPr>
        </p:nvSpPr>
        <p:spPr>
          <a:xfrm>
            <a:off x="7724230" y="6485325"/>
            <a:ext cx="1183821" cy="365125"/>
          </a:xfrm>
          <a:prstGeom prst="rect">
            <a:avLst/>
          </a:prstGeom>
        </p:spPr>
        <p:txBody>
          <a:bodyPr lIns="103163" tIns="51581" rIns="103163" bIns="51581" anchor="ctr"/>
          <a:lstStyle>
            <a:lvl1pPr algn="ctr">
              <a:defRPr sz="1400">
                <a:solidFill>
                  <a:schemeClr val="bg1">
                    <a:lumMod val="50000"/>
                  </a:schemeClr>
                </a:solidFill>
                <a:latin typeface="+mn-ea"/>
                <a:ea typeface="+mn-ea"/>
              </a:defRPr>
            </a:lvl1pPr>
          </a:lstStyle>
          <a:p>
            <a:fld id="{ACE43E3F-3E7B-456F-BA38-FE6070B37C56}" type="slidenum">
              <a:rPr lang="ja-JP" altLang="en-US" smtClean="0"/>
              <a:pPr/>
              <a:t>‹#›</a:t>
            </a:fld>
            <a:endParaRPr lang="ja-JP" altLang="en-US" dirty="0"/>
          </a:p>
        </p:txBody>
      </p:sp>
      <p:sp>
        <p:nvSpPr>
          <p:cNvPr id="4" name="タイトル プレースホルダー 3"/>
          <p:cNvSpPr>
            <a:spLocks noGrp="1"/>
          </p:cNvSpPr>
          <p:nvPr>
            <p:ph type="title"/>
          </p:nvPr>
        </p:nvSpPr>
        <p:spPr>
          <a:xfrm>
            <a:off x="457200" y="274320"/>
            <a:ext cx="8229600" cy="1143000"/>
          </a:xfrm>
          <a:prstGeom prst="rect">
            <a:avLst/>
          </a:prstGeom>
        </p:spPr>
        <p:txBody>
          <a:bodyPr vert="horz" lIns="103163" tIns="51581" rIns="103163" bIns="51581" rtlCol="0" anchor="ctr">
            <a:normAutofit/>
          </a:bodyPr>
          <a:lstStyle/>
          <a:p>
            <a:r>
              <a:rPr kumimoji="1" lang="ja-JP" altLang="en-US"/>
              <a:t>マスター タイトルの書式設定</a:t>
            </a:r>
          </a:p>
        </p:txBody>
      </p:sp>
      <p:sp>
        <p:nvSpPr>
          <p:cNvPr id="5" name="テキスト プレースホルダー 4"/>
          <p:cNvSpPr>
            <a:spLocks noGrp="1"/>
          </p:cNvSpPr>
          <p:nvPr>
            <p:ph type="body" idx="1"/>
          </p:nvPr>
        </p:nvSpPr>
        <p:spPr>
          <a:xfrm>
            <a:off x="457200" y="1600200"/>
            <a:ext cx="8229600" cy="4526280"/>
          </a:xfrm>
          <a:prstGeom prst="rect">
            <a:avLst/>
          </a:prstGeom>
        </p:spPr>
        <p:txBody>
          <a:bodyPr vert="horz" lIns="103163" tIns="51581" rIns="103163" bIns="5158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508501285"/>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1031626" rtl="0" eaLnBrk="1" latinLnBrk="0" hangingPunct="1">
        <a:lnSpc>
          <a:spcPct val="90000"/>
        </a:lnSpc>
        <a:spcBef>
          <a:spcPct val="0"/>
        </a:spcBef>
        <a:buNone/>
        <a:defRPr kumimoji="1" sz="3600" kern="1200">
          <a:solidFill>
            <a:schemeClr val="tx1"/>
          </a:solidFill>
          <a:latin typeface="+mn-ea"/>
          <a:ea typeface="+mn-ea"/>
          <a:cs typeface="+mj-cs"/>
        </a:defRPr>
      </a:lvl1pPr>
    </p:titleStyle>
    <p:bodyStyle>
      <a:lvl1pPr marL="257907" indent="-257907" algn="l" defTabSz="1031626" rtl="0" eaLnBrk="1" latinLnBrk="0" hangingPunct="1">
        <a:lnSpc>
          <a:spcPct val="90000"/>
        </a:lnSpc>
        <a:spcBef>
          <a:spcPts val="1128"/>
        </a:spcBef>
        <a:buFont typeface="Arial" panose="020B0604020202020204" pitchFamily="34" charset="0"/>
        <a:buChar char="•"/>
        <a:defRPr kumimoji="1" sz="3200" kern="1200">
          <a:solidFill>
            <a:schemeClr val="tx1"/>
          </a:solidFill>
          <a:latin typeface="+mn-ea"/>
          <a:ea typeface="+mn-ea"/>
          <a:cs typeface="+mn-cs"/>
        </a:defRPr>
      </a:lvl1pPr>
      <a:lvl2pPr marL="773720" indent="-257907" algn="l" defTabSz="1031626" rtl="0" eaLnBrk="1" latinLnBrk="0" hangingPunct="1">
        <a:lnSpc>
          <a:spcPct val="90000"/>
        </a:lnSpc>
        <a:spcBef>
          <a:spcPts val="564"/>
        </a:spcBef>
        <a:buFont typeface="Arial" panose="020B0604020202020204" pitchFamily="34" charset="0"/>
        <a:buChar char="•"/>
        <a:defRPr kumimoji="1" sz="2700" kern="1200">
          <a:solidFill>
            <a:schemeClr val="tx1"/>
          </a:solidFill>
          <a:latin typeface="+mn-ea"/>
          <a:ea typeface="+mn-ea"/>
          <a:cs typeface="+mn-cs"/>
        </a:defRPr>
      </a:lvl2pPr>
      <a:lvl3pPr marL="1289533" indent="-257907" algn="l" defTabSz="1031626" rtl="0" eaLnBrk="1" latinLnBrk="0" hangingPunct="1">
        <a:lnSpc>
          <a:spcPct val="90000"/>
        </a:lnSpc>
        <a:spcBef>
          <a:spcPts val="564"/>
        </a:spcBef>
        <a:buFont typeface="Arial" panose="020B0604020202020204" pitchFamily="34" charset="0"/>
        <a:buChar char="•"/>
        <a:defRPr kumimoji="1" sz="2300" kern="1200">
          <a:solidFill>
            <a:schemeClr val="tx1"/>
          </a:solidFill>
          <a:latin typeface="+mn-ea"/>
          <a:ea typeface="+mn-ea"/>
          <a:cs typeface="+mn-cs"/>
        </a:defRPr>
      </a:lvl3pPr>
      <a:lvl4pPr marL="1805346"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ea"/>
          <a:ea typeface="+mn-ea"/>
          <a:cs typeface="+mn-cs"/>
        </a:defRPr>
      </a:lvl4pPr>
      <a:lvl5pPr marL="2321159"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ea"/>
          <a:ea typeface="+mn-ea"/>
          <a:cs typeface="+mn-cs"/>
        </a:defRPr>
      </a:lvl5pPr>
      <a:lvl6pPr marL="2836972"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6pPr>
      <a:lvl7pPr marL="3352785"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7pPr>
      <a:lvl8pPr marL="3868598"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8pPr>
      <a:lvl9pPr marL="4384411" indent="-257907" algn="l" defTabSz="1031626" rtl="0" eaLnBrk="1" latinLnBrk="0" hangingPunct="1">
        <a:lnSpc>
          <a:spcPct val="90000"/>
        </a:lnSpc>
        <a:spcBef>
          <a:spcPts val="564"/>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1031626" rtl="0" eaLnBrk="1" latinLnBrk="0" hangingPunct="1">
        <a:defRPr kumimoji="1" sz="2000" kern="1200">
          <a:solidFill>
            <a:schemeClr val="tx1"/>
          </a:solidFill>
          <a:latin typeface="+mn-lt"/>
          <a:ea typeface="+mn-ea"/>
          <a:cs typeface="+mn-cs"/>
        </a:defRPr>
      </a:lvl1pPr>
      <a:lvl2pPr marL="515813" algn="l" defTabSz="1031626" rtl="0" eaLnBrk="1" latinLnBrk="0" hangingPunct="1">
        <a:defRPr kumimoji="1" sz="2000" kern="1200">
          <a:solidFill>
            <a:schemeClr val="tx1"/>
          </a:solidFill>
          <a:latin typeface="+mn-lt"/>
          <a:ea typeface="+mn-ea"/>
          <a:cs typeface="+mn-cs"/>
        </a:defRPr>
      </a:lvl2pPr>
      <a:lvl3pPr marL="1031626" algn="l" defTabSz="1031626" rtl="0" eaLnBrk="1" latinLnBrk="0" hangingPunct="1">
        <a:defRPr kumimoji="1" sz="2000" kern="1200">
          <a:solidFill>
            <a:schemeClr val="tx1"/>
          </a:solidFill>
          <a:latin typeface="+mn-lt"/>
          <a:ea typeface="+mn-ea"/>
          <a:cs typeface="+mn-cs"/>
        </a:defRPr>
      </a:lvl3pPr>
      <a:lvl4pPr marL="1547439" algn="l" defTabSz="1031626" rtl="0" eaLnBrk="1" latinLnBrk="0" hangingPunct="1">
        <a:defRPr kumimoji="1" sz="2000" kern="1200">
          <a:solidFill>
            <a:schemeClr val="tx1"/>
          </a:solidFill>
          <a:latin typeface="+mn-lt"/>
          <a:ea typeface="+mn-ea"/>
          <a:cs typeface="+mn-cs"/>
        </a:defRPr>
      </a:lvl4pPr>
      <a:lvl5pPr marL="2063252" algn="l" defTabSz="1031626" rtl="0" eaLnBrk="1" latinLnBrk="0" hangingPunct="1">
        <a:defRPr kumimoji="1" sz="2000" kern="1200">
          <a:solidFill>
            <a:schemeClr val="tx1"/>
          </a:solidFill>
          <a:latin typeface="+mn-lt"/>
          <a:ea typeface="+mn-ea"/>
          <a:cs typeface="+mn-cs"/>
        </a:defRPr>
      </a:lvl5pPr>
      <a:lvl6pPr marL="2579065" algn="l" defTabSz="1031626" rtl="0" eaLnBrk="1" latinLnBrk="0" hangingPunct="1">
        <a:defRPr kumimoji="1" sz="2000" kern="1200">
          <a:solidFill>
            <a:schemeClr val="tx1"/>
          </a:solidFill>
          <a:latin typeface="+mn-lt"/>
          <a:ea typeface="+mn-ea"/>
          <a:cs typeface="+mn-cs"/>
        </a:defRPr>
      </a:lvl6pPr>
      <a:lvl7pPr marL="3094878" algn="l" defTabSz="1031626" rtl="0" eaLnBrk="1" latinLnBrk="0" hangingPunct="1">
        <a:defRPr kumimoji="1" sz="2000" kern="1200">
          <a:solidFill>
            <a:schemeClr val="tx1"/>
          </a:solidFill>
          <a:latin typeface="+mn-lt"/>
          <a:ea typeface="+mn-ea"/>
          <a:cs typeface="+mn-cs"/>
        </a:defRPr>
      </a:lvl7pPr>
      <a:lvl8pPr marL="3610691" algn="l" defTabSz="1031626" rtl="0" eaLnBrk="1" latinLnBrk="0" hangingPunct="1">
        <a:defRPr kumimoji="1" sz="2000" kern="1200">
          <a:solidFill>
            <a:schemeClr val="tx1"/>
          </a:solidFill>
          <a:latin typeface="+mn-lt"/>
          <a:ea typeface="+mn-ea"/>
          <a:cs typeface="+mn-cs"/>
        </a:defRPr>
      </a:lvl8pPr>
      <a:lvl9pPr marL="4126504" algn="l" defTabSz="1031626"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1" name="Rectangle 1033"/>
          <p:cNvSpPr>
            <a:spLocks noGrp="1" noChangeArrowheads="1"/>
          </p:cNvSpPr>
          <p:nvPr>
            <p:ph type="title"/>
          </p:nvPr>
        </p:nvSpPr>
        <p:spPr bwMode="auto">
          <a:xfrm>
            <a:off x="1143000" y="228600"/>
            <a:ext cx="77930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ja-JP"/>
              <a:t>マスタ タイトルの書式設定</a:t>
            </a:r>
          </a:p>
        </p:txBody>
      </p:sp>
      <p:sp>
        <p:nvSpPr>
          <p:cNvPr id="2052" name="Rectangle 1034"/>
          <p:cNvSpPr>
            <a:spLocks noGrp="1" noChangeArrowheads="1"/>
          </p:cNvSpPr>
          <p:nvPr>
            <p:ph type="body" idx="1"/>
          </p:nvPr>
        </p:nvSpPr>
        <p:spPr bwMode="auto">
          <a:xfrm>
            <a:off x="381000" y="1143000"/>
            <a:ext cx="8574088"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ja-JP" dirty="0"/>
              <a:t>マスタ テキストの書式設定</a:t>
            </a:r>
          </a:p>
          <a:p>
            <a:pPr lvl="1"/>
            <a:r>
              <a:rPr lang="ja-JP" altLang="ja-JP" dirty="0"/>
              <a:t>第 2 レベル</a:t>
            </a:r>
          </a:p>
          <a:p>
            <a:pPr lvl="2"/>
            <a:r>
              <a:rPr lang="ja-JP" altLang="ja-JP" dirty="0"/>
              <a:t>第 3 レベル</a:t>
            </a:r>
          </a:p>
          <a:p>
            <a:pPr lvl="3"/>
            <a:r>
              <a:rPr lang="ja-JP" altLang="ja-JP" dirty="0"/>
              <a:t>第 4 レベル</a:t>
            </a:r>
          </a:p>
          <a:p>
            <a:pPr lvl="4"/>
            <a:r>
              <a:rPr lang="ja-JP" altLang="ja-JP" dirty="0"/>
              <a:t>第 5 レベル</a:t>
            </a:r>
          </a:p>
        </p:txBody>
      </p:sp>
      <p:sp>
        <p:nvSpPr>
          <p:cNvPr id="2062" name="Rectangle 1038"/>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pPr>
              <a:defRPr/>
            </a:pPr>
            <a:endParaRPr lang="en-US"/>
          </a:p>
        </p:txBody>
      </p:sp>
      <p:sp>
        <p:nvSpPr>
          <p:cNvPr id="2063" name="Rectangle 1039"/>
          <p:cNvSpPr>
            <a:spLocks noGrp="1" noChangeArrowheads="1"/>
          </p:cNvSpPr>
          <p:nvPr>
            <p:ph type="ftr" sz="quarter" idx="3"/>
          </p:nvPr>
        </p:nvSpPr>
        <p:spPr bwMode="auto">
          <a:xfrm>
            <a:off x="34290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bg2"/>
                </a:solidFill>
              </a:defRPr>
            </a:lvl1pPr>
          </a:lstStyle>
          <a:p>
            <a:pPr>
              <a:defRPr/>
            </a:pPr>
            <a:endParaRPr lang="en-US"/>
          </a:p>
        </p:txBody>
      </p:sp>
      <p:sp>
        <p:nvSpPr>
          <p:cNvPr id="2064" name="Rectangle 1040"/>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pPr>
              <a:defRPr/>
            </a:pPr>
            <a:fld id="{5CE42B8A-E1D7-42B7-A362-6A3B8149EA5A}" type="slidenum">
              <a:rPr lang="en-US"/>
              <a:pPr>
                <a:defRPr/>
              </a:pPr>
              <a:t>‹#›</a:t>
            </a:fld>
            <a:endParaRPr lang="en-US"/>
          </a:p>
        </p:txBody>
      </p:sp>
    </p:spTree>
    <p:extLst>
      <p:ext uri="{BB962C8B-B14F-4D97-AF65-F5344CB8AC3E}">
        <p14:creationId xmlns:p14="http://schemas.microsoft.com/office/powerpoint/2010/main" val="262658109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sz="4400">
          <a:solidFill>
            <a:schemeClr val="tx2"/>
          </a:solidFill>
          <a:latin typeface="Tahoma" pitchFamily="34" charset="0"/>
          <a:ea typeface="ＭＳ Ｐゴシック" pitchFamily="50" charset="-128"/>
        </a:defRPr>
      </a:lvl5pPr>
      <a:lvl6pPr marL="4572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6pPr>
      <a:lvl7pPr marL="9144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7pPr>
      <a:lvl8pPr marL="13716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8pPr>
      <a:lvl9pPr marL="1828800" algn="l" rtl="0" eaLnBrk="0" fontAlgn="base" hangingPunct="0">
        <a:spcBef>
          <a:spcPct val="0"/>
        </a:spcBef>
        <a:spcAft>
          <a:spcPct val="0"/>
        </a:spcAft>
        <a:defRPr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1066800" y="38100"/>
            <a:ext cx="7793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4" name="Rectangle 10"/>
          <p:cNvSpPr>
            <a:spLocks noGrp="1" noChangeArrowheads="1"/>
          </p:cNvSpPr>
          <p:nvPr>
            <p:ph type="body" idx="1"/>
          </p:nvPr>
        </p:nvSpPr>
        <p:spPr bwMode="auto">
          <a:xfrm>
            <a:off x="287338" y="1096963"/>
            <a:ext cx="8605837"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969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9969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9969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a typeface="ＭＳ Ｐゴシック" pitchFamily="50" charset="-128"/>
              </a:defRPr>
            </a:lvl1pPr>
          </a:lstStyle>
          <a:p>
            <a:pPr fontAlgn="base">
              <a:spcBef>
                <a:spcPct val="0"/>
              </a:spcBef>
              <a:spcAft>
                <a:spcPct val="0"/>
              </a:spcAft>
              <a:defRPr/>
            </a:pPr>
            <a:fld id="{763967A6-9730-47EF-8820-ACB2F20A163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10963819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4829" y="647439"/>
            <a:ext cx="8419171" cy="3047999"/>
          </a:xfrm>
          <a:noFill/>
        </p:spPr>
        <p:txBody>
          <a:bodyPr lIns="92075" tIns="46038" rIns="92075" bIns="46038" anchor="ctr"/>
          <a:lstStyle/>
          <a:p>
            <a:pPr algn="ctr" eaLnBrk="1" hangingPunct="1"/>
            <a:r>
              <a:rPr lang="ja-JP" altLang="en-US" sz="3600" dirty="0"/>
              <a:t>全学共通教育</a:t>
            </a:r>
            <a:br>
              <a:rPr lang="en-US" altLang="ja-JP" sz="3600" dirty="0"/>
            </a:br>
            <a:br>
              <a:rPr lang="en-US" altLang="ja-JP" dirty="0"/>
            </a:br>
            <a:r>
              <a:rPr lang="ja-JP" altLang="en-US" dirty="0"/>
              <a:t>ビッグデータの時代</a:t>
            </a:r>
            <a:br>
              <a:rPr lang="en-US" altLang="ja-JP" dirty="0"/>
            </a:br>
            <a:r>
              <a:rPr lang="ja-JP" altLang="en-US" sz="5400" dirty="0"/>
              <a:t>データ科学を学ぼう</a:t>
            </a:r>
            <a:endParaRPr lang="en-US" altLang="ja-JP" sz="5400" dirty="0"/>
          </a:p>
        </p:txBody>
      </p:sp>
      <p:sp>
        <p:nvSpPr>
          <p:cNvPr id="3075" name="Rectangle 3"/>
          <p:cNvSpPr>
            <a:spLocks noGrp="1" noChangeArrowheads="1"/>
          </p:cNvSpPr>
          <p:nvPr>
            <p:ph type="subTitle" idx="1"/>
          </p:nvPr>
        </p:nvSpPr>
        <p:spPr>
          <a:xfrm>
            <a:off x="1011043" y="4145435"/>
            <a:ext cx="7634288" cy="2422481"/>
          </a:xfrm>
          <a:noFill/>
        </p:spPr>
        <p:txBody>
          <a:bodyPr lIns="92075" tIns="46038" rIns="92075" bIns="46038"/>
          <a:lstStyle/>
          <a:p>
            <a:pPr eaLnBrk="1" hangingPunct="1">
              <a:lnSpc>
                <a:spcPct val="80000"/>
              </a:lnSpc>
            </a:pPr>
            <a:r>
              <a:rPr lang="ja-JP" altLang="en-US" sz="2800" dirty="0"/>
              <a:t>国際高等教育院 附属</a:t>
            </a:r>
            <a:endParaRPr lang="en-US" altLang="ja-JP" sz="2800" dirty="0"/>
          </a:p>
          <a:p>
            <a:pPr eaLnBrk="1" hangingPunct="1">
              <a:lnSpc>
                <a:spcPct val="80000"/>
              </a:lnSpc>
            </a:pPr>
            <a:r>
              <a:rPr lang="ja-JP" altLang="en-US" sz="2800" dirty="0"/>
              <a:t>データ科学イノベーション教育研究センター</a:t>
            </a:r>
            <a:endParaRPr lang="ja-JP" altLang="en-US" dirty="0"/>
          </a:p>
          <a:p>
            <a:pPr eaLnBrk="1" hangingPunct="1">
              <a:lnSpc>
                <a:spcPct val="80000"/>
              </a:lnSpc>
            </a:pPr>
            <a:r>
              <a:rPr lang="ja-JP" altLang="en-US" dirty="0"/>
              <a:t>山本章博</a:t>
            </a:r>
            <a:endParaRPr lang="en-US" altLang="ja-JP" dirty="0"/>
          </a:p>
          <a:p>
            <a:pPr eaLnBrk="1" hangingPunct="1">
              <a:lnSpc>
                <a:spcPct val="80000"/>
              </a:lnSpc>
            </a:pPr>
            <a:endParaRPr lang="en-US" altLang="ja-JP" dirty="0"/>
          </a:p>
          <a:p>
            <a:pPr eaLnBrk="1" hangingPunct="1">
              <a:lnSpc>
                <a:spcPct val="80000"/>
              </a:lnSpc>
            </a:pPr>
            <a:r>
              <a:rPr lang="en-US" altLang="ja-JP" sz="2800" dirty="0"/>
              <a:t>2021</a:t>
            </a:r>
            <a:r>
              <a:rPr lang="ja-JP" altLang="en-US" sz="2800" dirty="0"/>
              <a:t>年</a:t>
            </a:r>
            <a:r>
              <a:rPr lang="en-US" altLang="ja-JP" sz="2800" dirty="0"/>
              <a:t>4</a:t>
            </a:r>
            <a:r>
              <a:rPr lang="ja-JP" altLang="en-US" sz="2800"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トライプ矢印 5"/>
          <p:cNvSpPr/>
          <p:nvPr/>
        </p:nvSpPr>
        <p:spPr bwMode="auto">
          <a:xfrm rot="5400000">
            <a:off x="-320395" y="3508326"/>
            <a:ext cx="2879903" cy="1012641"/>
          </a:xfrm>
          <a:prstGeom prst="stripedRightArrow">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83246055"/>
              </p:ext>
            </p:extLst>
          </p:nvPr>
        </p:nvGraphicFramePr>
        <p:xfrm>
          <a:off x="185147" y="994479"/>
          <a:ext cx="8773706" cy="5308621"/>
        </p:xfrm>
        <a:graphic>
          <a:graphicData uri="http://schemas.openxmlformats.org/drawingml/2006/table">
            <a:tbl>
              <a:tblPr firstRow="1" bandRow="1">
                <a:tableStyleId>{69012ECD-51FC-41F1-AA8D-1B2483CD663E}</a:tableStyleId>
              </a:tblPr>
              <a:tblGrid>
                <a:gridCol w="2533001">
                  <a:extLst>
                    <a:ext uri="{9D8B030D-6E8A-4147-A177-3AD203B41FA5}">
                      <a16:colId xmlns:a16="http://schemas.microsoft.com/office/drawing/2014/main" val="1192502537"/>
                    </a:ext>
                  </a:extLst>
                </a:gridCol>
                <a:gridCol w="3319397">
                  <a:extLst>
                    <a:ext uri="{9D8B030D-6E8A-4147-A177-3AD203B41FA5}">
                      <a16:colId xmlns:a16="http://schemas.microsoft.com/office/drawing/2014/main" val="3587147991"/>
                    </a:ext>
                  </a:extLst>
                </a:gridCol>
                <a:gridCol w="2921308">
                  <a:extLst>
                    <a:ext uri="{9D8B030D-6E8A-4147-A177-3AD203B41FA5}">
                      <a16:colId xmlns:a16="http://schemas.microsoft.com/office/drawing/2014/main" val="3920628608"/>
                    </a:ext>
                  </a:extLst>
                </a:gridCol>
              </a:tblGrid>
              <a:tr h="893161">
                <a:tc>
                  <a:txBody>
                    <a:bodyPr/>
                    <a:lstStyle/>
                    <a:p>
                      <a:pPr algn="ctr"/>
                      <a:endParaRPr kumimoji="1" lang="ja-JP" altLang="en-US" sz="1600" dirty="0"/>
                    </a:p>
                  </a:txBody>
                  <a:tcPr anchor="ctr">
                    <a:lnL w="12700" cap="flat" cmpd="sng" algn="ctr">
                      <a:solidFill>
                        <a:schemeClr val="tx2"/>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2400" dirty="0"/>
                        <a:t>データ科学分野</a:t>
                      </a:r>
                      <a:br>
                        <a:rPr kumimoji="1" lang="en-US" altLang="ja-JP" sz="2400" dirty="0"/>
                      </a:br>
                      <a:r>
                        <a:rPr kumimoji="1" lang="ja-JP" altLang="en-US" dirty="0"/>
                        <a:t>（自然群）</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ja-JP" altLang="en-US" sz="2400" dirty="0"/>
                        <a:t>情報群</a:t>
                      </a:r>
                    </a:p>
                  </a:txBody>
                  <a:tcPr anchor="ctr">
                    <a:lnL w="12700" cap="flat" cmpd="sng" algn="ctr">
                      <a:solidFill>
                        <a:schemeClr val="accent3"/>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82785317"/>
                  </a:ext>
                </a:extLst>
              </a:tr>
              <a:tr h="2624725">
                <a:tc>
                  <a:txBody>
                    <a:bodyPr/>
                    <a:lstStyle/>
                    <a:p>
                      <a:pPr algn="ctr"/>
                      <a:r>
                        <a:rPr kumimoji="1" lang="ja-JP" altLang="en-US" sz="2400" dirty="0"/>
                        <a:t>リテラシーレベル</a:t>
                      </a:r>
                      <a:endParaRPr kumimoji="1" lang="en-US" altLang="ja-JP" sz="2400" dirty="0"/>
                    </a:p>
                    <a:p>
                      <a:pPr algn="ctr"/>
                      <a:r>
                        <a:rPr kumimoji="1" lang="ja-JP" altLang="en-US" sz="1800" dirty="0"/>
                        <a:t>（全回生向け）</a:t>
                      </a:r>
                      <a:endParaRPr kumimoji="1" lang="en-US" altLang="ja-JP" sz="1800" dirty="0"/>
                    </a:p>
                    <a:p>
                      <a:pPr algn="ctr"/>
                      <a:r>
                        <a:rPr kumimoji="1" lang="ja-JP" altLang="en-US" sz="1600" dirty="0"/>
                        <a:t>情報・統計に関する</a:t>
                      </a:r>
                      <a:br>
                        <a:rPr kumimoji="1" lang="en-US" altLang="ja-JP" sz="1600" dirty="0"/>
                      </a:br>
                      <a:r>
                        <a:rPr kumimoji="1" lang="ja-JP" altLang="en-US" sz="1600" dirty="0"/>
                        <a:t>一般常識・基本知識</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indent="-285750">
                        <a:buFont typeface="Arial" panose="020B0604020202020204" pitchFamily="34" charset="0"/>
                        <a:buChar char="•"/>
                      </a:pPr>
                      <a:r>
                        <a:rPr kumimoji="1" lang="ja-JP" altLang="en-US" sz="2400" dirty="0"/>
                        <a:t>数理・データ科学のための数学入門</a:t>
                      </a:r>
                      <a:r>
                        <a:rPr kumimoji="1" lang="en-US" altLang="ja-JP" sz="2400" baseline="0" dirty="0"/>
                        <a:t> I</a:t>
                      </a:r>
                      <a:r>
                        <a:rPr kumimoji="1" lang="ja-JP" altLang="en-US" sz="2400" baseline="0" dirty="0"/>
                        <a:t>・</a:t>
                      </a:r>
                      <a:r>
                        <a:rPr kumimoji="1" lang="en-US" altLang="ja-JP" sz="2400" baseline="0" dirty="0"/>
                        <a:t>II</a:t>
                      </a:r>
                    </a:p>
                    <a:p>
                      <a:pPr marL="0" indent="0">
                        <a:buFont typeface="Arial" panose="020B0604020202020204" pitchFamily="34" charset="0"/>
                        <a:buNone/>
                      </a:pPr>
                      <a:endParaRPr kumimoji="1" lang="en-US" altLang="ja-JP" sz="2400" baseline="0" dirty="0"/>
                    </a:p>
                    <a:p>
                      <a:pPr marL="285750" indent="-285750">
                        <a:buFont typeface="Arial" panose="020B0604020202020204" pitchFamily="34" charset="0"/>
                        <a:buChar char="•"/>
                      </a:pPr>
                      <a:r>
                        <a:rPr kumimoji="1" lang="ja-JP" altLang="en-US" sz="2400" dirty="0"/>
                        <a:t>統計入門</a:t>
                      </a:r>
                      <a:endParaRPr kumimoji="1" lang="en-US" altLang="ja-JP" sz="2400" dirty="0"/>
                    </a:p>
                    <a:p>
                      <a:pPr marL="285750" indent="-285750">
                        <a:buFont typeface="Arial" panose="020B0604020202020204" pitchFamily="34" charset="0"/>
                        <a:buChar char="•"/>
                      </a:pPr>
                      <a:r>
                        <a:rPr kumimoji="1" lang="ja-JP" altLang="en-US" sz="2400" dirty="0"/>
                        <a:t>数理統計</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統計と人工知能</a:t>
                      </a:r>
                      <a:endParaRPr kumimoji="1" lang="en-US" altLang="ja-JP" sz="2400" dirty="0"/>
                    </a:p>
                    <a:p>
                      <a:pPr marL="285750" indent="-285750">
                        <a:buFont typeface="Arial" panose="020B0604020202020204" pitchFamily="34" charset="0"/>
                        <a:buChar char="•"/>
                      </a:pPr>
                      <a:r>
                        <a:rPr kumimoji="1" lang="ja-JP" altLang="en-US" sz="2400" dirty="0"/>
                        <a:t>データ分析演習 </a:t>
                      </a:r>
                      <a:r>
                        <a:rPr kumimoji="1" lang="en-US" altLang="ja-JP" sz="2400" dirty="0"/>
                        <a:t>I</a:t>
                      </a:r>
                      <a:r>
                        <a:rPr kumimoji="1" lang="ja-JP" altLang="en-US" sz="2400" dirty="0"/>
                        <a:t>・</a:t>
                      </a:r>
                      <a:r>
                        <a:rPr kumimoji="1" lang="en-US" altLang="ja-JP" sz="2400" dirty="0"/>
                        <a:t>II</a:t>
                      </a:r>
                    </a:p>
                    <a:p>
                      <a:pPr marL="285750" indent="-285750">
                        <a:buFont typeface="Arial" panose="020B0604020202020204" pitchFamily="34" charset="0"/>
                        <a:buChar char="•"/>
                      </a:pPr>
                      <a:r>
                        <a:rPr kumimoji="1" lang="ja-JP" altLang="en-US" sz="2400" dirty="0"/>
                        <a:t>データ分析基礎</a:t>
                      </a:r>
                      <a:endParaRPr kumimoji="1" lang="en-US" altLang="ja-JP"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indent="-285750">
                        <a:buFont typeface="Arial" panose="020B0604020202020204" pitchFamily="34" charset="0"/>
                        <a:buChar char="•"/>
                      </a:pPr>
                      <a:r>
                        <a:rPr kumimoji="1" lang="ja-JP" altLang="en-US" sz="2400" dirty="0"/>
                        <a:t>情報基礎</a:t>
                      </a:r>
                      <a:endParaRPr kumimoji="1" lang="en-US" altLang="ja-JP" sz="2400" dirty="0"/>
                    </a:p>
                    <a:p>
                      <a:pPr marL="285750" indent="-285750">
                        <a:buFont typeface="Arial" panose="020B0604020202020204" pitchFamily="34" charset="0"/>
                        <a:buChar char="•"/>
                      </a:pPr>
                      <a:r>
                        <a:rPr kumimoji="1" lang="ja-JP" altLang="en-US" sz="2400" dirty="0"/>
                        <a:t>情報基礎演習</a:t>
                      </a:r>
                      <a:endParaRPr kumimoji="1" lang="en-US" altLang="ja-JP" sz="2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dirty="0"/>
                        <a:t>情報と社会</a:t>
                      </a:r>
                      <a:endParaRPr kumimoji="1" lang="en-US" altLang="ja-JP" sz="2400" dirty="0"/>
                    </a:p>
                    <a:p>
                      <a:pPr marL="285750" indent="-285750">
                        <a:buFont typeface="Arial" panose="020B0604020202020204" pitchFamily="34" charset="0"/>
                        <a:buChar char="•"/>
                      </a:pPr>
                      <a:r>
                        <a:rPr kumimoji="1" lang="ja-JP" altLang="en-US" sz="2400" dirty="0"/>
                        <a:t>情報基礎実践</a:t>
                      </a:r>
                      <a:endParaRPr kumimoji="1" lang="en-US" altLang="ja-JP" sz="2400" dirty="0"/>
                    </a:p>
                    <a:p>
                      <a:pPr marL="285750" indent="-285750">
                        <a:buFont typeface="Arial" panose="020B0604020202020204" pitchFamily="34" charset="0"/>
                        <a:buChar char="•"/>
                      </a:pPr>
                      <a:r>
                        <a:rPr kumimoji="1" lang="ja-JP" altLang="en-US" sz="2400" dirty="0"/>
                        <a:t>プログラミング演習（</a:t>
                      </a:r>
                      <a:r>
                        <a:rPr kumimoji="1" lang="en-US" altLang="ja-JP" sz="2400" dirty="0"/>
                        <a:t>Python</a:t>
                      </a:r>
                      <a:r>
                        <a:rPr kumimoji="1" lang="ja-JP" altLang="en-US" sz="1400" dirty="0"/>
                        <a:t>など</a:t>
                      </a:r>
                      <a:r>
                        <a:rPr kumimoji="1" lang="ja-JP" altLang="en-US" sz="2400" dirty="0"/>
                        <a:t>）</a:t>
                      </a:r>
                      <a:endParaRPr kumimoji="1" lang="en-US" altLang="ja-JP" sz="2400" dirty="0"/>
                    </a:p>
                    <a:p>
                      <a:pPr marL="285750" indent="-285750">
                        <a:buFont typeface="Arial" panose="020B0604020202020204" pitchFamily="34" charset="0"/>
                        <a:buChar char="•"/>
                      </a:pPr>
                      <a:endParaRPr kumimoji="1" lang="en-US" altLang="ja-JP" sz="2400" dirty="0"/>
                    </a:p>
                    <a:p>
                      <a:pPr marL="285750" indent="-285750">
                        <a:buFont typeface="Arial" panose="020B0604020202020204" pitchFamily="34" charset="0"/>
                        <a:buChar char="•"/>
                      </a:pPr>
                      <a:r>
                        <a:rPr kumimoji="1" lang="ja-JP" altLang="en-US" sz="2400" dirty="0"/>
                        <a:t>情報企業論</a:t>
                      </a:r>
                      <a:endParaRPr kumimoji="1" lang="en-US" altLang="ja-JP" sz="2400" dirty="0"/>
                    </a:p>
                    <a:p>
                      <a:pPr marL="285750" indent="-285750">
                        <a:buFont typeface="Arial" panose="020B0604020202020204" pitchFamily="34" charset="0"/>
                        <a:buChar char="•"/>
                      </a:pPr>
                      <a:r>
                        <a:rPr kumimoji="1" lang="ja-JP" altLang="en-US" sz="2400" dirty="0"/>
                        <a:t>情報ネットワーク</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302108"/>
                  </a:ext>
                </a:extLst>
              </a:tr>
              <a:tr h="1307592">
                <a:tc>
                  <a:txBody>
                    <a:bodyPr/>
                    <a:lstStyle/>
                    <a:p>
                      <a:pPr algn="ctr"/>
                      <a:r>
                        <a:rPr kumimoji="1" lang="ja-JP" altLang="en-US" sz="2400" dirty="0"/>
                        <a:t>専門基礎レベル</a:t>
                      </a:r>
                      <a:br>
                        <a:rPr kumimoji="1" lang="en-US" altLang="ja-JP" sz="2400" dirty="0"/>
                      </a:br>
                      <a:r>
                        <a:rPr kumimoji="1" lang="ja-JP" altLang="en-US" sz="1800" dirty="0"/>
                        <a:t>（主に</a:t>
                      </a:r>
                      <a:r>
                        <a:rPr kumimoji="1" lang="en-US" altLang="ja-JP" sz="1800" dirty="0"/>
                        <a:t>2</a:t>
                      </a:r>
                      <a:r>
                        <a:rPr kumimoji="1" lang="ja-JP" altLang="en-US" sz="1800" dirty="0"/>
                        <a:t>回生以上向け）</a:t>
                      </a:r>
                      <a:endParaRPr kumimoji="1" lang="en-US" altLang="ja-JP" sz="1800" dirty="0"/>
                    </a:p>
                    <a:p>
                      <a:pPr algn="ctr"/>
                      <a:r>
                        <a:rPr kumimoji="1" lang="ja-JP" altLang="en-US" sz="1600" dirty="0"/>
                        <a:t>データから分布などの情報を抽出する力</a:t>
                      </a:r>
                      <a:endParaRPr kumimoji="1" lang="ja-JP" altLang="en-US"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62704166"/>
                  </a:ext>
                </a:extLst>
              </a:tr>
              <a:tr h="483143">
                <a:tc>
                  <a:txBody>
                    <a:bodyPr/>
                    <a:lstStyle/>
                    <a:p>
                      <a:pPr algn="ctr"/>
                      <a:endParaRPr kumimoji="1" lang="ja-JP" altLang="en-US" sz="2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sz="2400" dirty="0"/>
                        <a:t>データサイエンススクール（課外）</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9286481"/>
                  </a:ext>
                </a:extLst>
              </a:tr>
            </a:tbl>
          </a:graphicData>
        </a:graphic>
      </p:graphicFrame>
      <p:sp>
        <p:nvSpPr>
          <p:cNvPr id="2" name="タイトル 1"/>
          <p:cNvSpPr>
            <a:spLocks noGrp="1"/>
          </p:cNvSpPr>
          <p:nvPr>
            <p:ph type="title"/>
          </p:nvPr>
        </p:nvSpPr>
        <p:spPr>
          <a:xfrm>
            <a:off x="484840" y="228600"/>
            <a:ext cx="8174321" cy="693738"/>
          </a:xfrm>
        </p:spPr>
        <p:txBody>
          <a:bodyPr/>
          <a:lstStyle/>
          <a:p>
            <a:r>
              <a:rPr kumimoji="1" lang="ja-JP" altLang="en-US" dirty="0"/>
              <a:t>データ科学分野・情報群科目の例</a:t>
            </a:r>
          </a:p>
        </p:txBody>
      </p:sp>
      <p:sp>
        <p:nvSpPr>
          <p:cNvPr id="4" name="スライド番号プレースホルダー 3"/>
          <p:cNvSpPr>
            <a:spLocks noGrp="1"/>
          </p:cNvSpPr>
          <p:nvPr>
            <p:ph type="sldNum" sz="quarter" idx="4294967295"/>
          </p:nvPr>
        </p:nvSpPr>
        <p:spPr>
          <a:xfrm>
            <a:off x="6858000" y="6248400"/>
            <a:ext cx="1905000" cy="457200"/>
          </a:xfrm>
        </p:spPr>
        <p:txBody>
          <a:bodyPr/>
          <a:lstStyle/>
          <a:p>
            <a:pPr>
              <a:defRPr/>
            </a:pPr>
            <a:fld id="{8FAFF76E-D0F1-4765-90E4-49379A5FB887}" type="slidenum">
              <a:rPr lang="en-US" smtClean="0"/>
              <a:pPr>
                <a:defRPr/>
              </a:pPr>
              <a:t>10</a:t>
            </a:fld>
            <a:endParaRPr lang="en-US"/>
          </a:p>
        </p:txBody>
      </p:sp>
    </p:spTree>
    <p:extLst>
      <p:ext uri="{BB962C8B-B14F-4D97-AF65-F5344CB8AC3E}">
        <p14:creationId xmlns:p14="http://schemas.microsoft.com/office/powerpoint/2010/main" val="195439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762AB-DBE1-EA41-A948-C3F671D04F5B}"/>
              </a:ext>
            </a:extLst>
          </p:cNvPr>
          <p:cNvSpPr>
            <a:spLocks noGrp="1"/>
          </p:cNvSpPr>
          <p:nvPr>
            <p:ph type="title"/>
          </p:nvPr>
        </p:nvSpPr>
        <p:spPr>
          <a:xfrm>
            <a:off x="300250" y="228600"/>
            <a:ext cx="8581196" cy="693738"/>
          </a:xfrm>
        </p:spPr>
        <p:txBody>
          <a:bodyPr/>
          <a:lstStyle/>
          <a:p>
            <a:pPr algn="ctr"/>
            <a:r>
              <a:rPr kumimoji="1" lang="ja-JP" altLang="en-US" dirty="0"/>
              <a:t>図版等出典</a:t>
            </a:r>
            <a:r>
              <a:rPr lang="zh-TW" altLang="en-US" sz="3200" dirty="0"/>
              <a:t>（最終確認日：</a:t>
            </a:r>
            <a:r>
              <a:rPr lang="en-US" altLang="zh-TW" sz="3200" dirty="0"/>
              <a:t>2020</a:t>
            </a:r>
            <a:r>
              <a:rPr lang="zh-TW" altLang="en-US" sz="3200" dirty="0"/>
              <a:t>年</a:t>
            </a:r>
            <a:r>
              <a:rPr lang="en-US" altLang="zh-TW" sz="3200" dirty="0"/>
              <a:t>3</a:t>
            </a:r>
            <a:r>
              <a:rPr lang="zh-TW" altLang="en-US" sz="3200" dirty="0"/>
              <a:t>月</a:t>
            </a:r>
            <a:r>
              <a:rPr lang="en-US" altLang="zh-TW" sz="3200" dirty="0"/>
              <a:t>25</a:t>
            </a:r>
            <a:r>
              <a:rPr lang="zh-TW" altLang="en-US" sz="3200" dirty="0"/>
              <a:t>日）</a:t>
            </a:r>
            <a:endParaRPr kumimoji="1" lang="ja-JP" altLang="en-US" sz="3200" dirty="0"/>
          </a:p>
        </p:txBody>
      </p:sp>
      <p:sp>
        <p:nvSpPr>
          <p:cNvPr id="3" name="コンテンツ プレースホルダー 2">
            <a:extLst>
              <a:ext uri="{FF2B5EF4-FFF2-40B4-BE49-F238E27FC236}">
                <a16:creationId xmlns:a16="http://schemas.microsoft.com/office/drawing/2014/main" id="{85B75495-4686-644D-9523-6558A2CD8F27}"/>
              </a:ext>
            </a:extLst>
          </p:cNvPr>
          <p:cNvSpPr>
            <a:spLocks noGrp="1"/>
          </p:cNvSpPr>
          <p:nvPr>
            <p:ph idx="1"/>
          </p:nvPr>
        </p:nvSpPr>
        <p:spPr>
          <a:xfrm>
            <a:off x="381000" y="1143000"/>
            <a:ext cx="8574088" cy="5472289"/>
          </a:xfrm>
        </p:spPr>
        <p:txBody>
          <a:bodyPr/>
          <a:lstStyle/>
          <a:p>
            <a:pPr marL="0" indent="0">
              <a:buNone/>
            </a:pPr>
            <a:r>
              <a:rPr kumimoji="1" lang="en-US" altLang="ja-JP" sz="2000" dirty="0">
                <a:latin typeface="+mj-lt"/>
              </a:rPr>
              <a:t>*1  https://commons.wikimedia.org/wiki/File:Tycho_Brahe.JPG</a:t>
            </a:r>
          </a:p>
          <a:p>
            <a:pPr marL="0" indent="0">
              <a:buNone/>
            </a:pPr>
            <a:r>
              <a:rPr kumimoji="1" lang="en-US" altLang="ja-JP" sz="2000" dirty="0">
                <a:latin typeface="+mj-lt"/>
              </a:rPr>
              <a:t>*2  https://commons.wikimedia.org/wiki/File:Kepler.png</a:t>
            </a:r>
          </a:p>
          <a:p>
            <a:pPr marL="0" indent="0">
              <a:buNone/>
            </a:pPr>
            <a:r>
              <a:rPr kumimoji="1" lang="en-US" altLang="ja-JP" sz="2000" dirty="0">
                <a:latin typeface="+mj-lt"/>
              </a:rPr>
              <a:t>*3  http://www.shugiin.go.jp/internet/index.nsf/html/</a:t>
            </a:r>
          </a:p>
          <a:p>
            <a:pPr marL="0" indent="0">
              <a:buNone/>
            </a:pPr>
            <a:r>
              <a:rPr kumimoji="1" lang="en-US" altLang="ja-JP" sz="2000" dirty="0">
                <a:latin typeface="+mj-lt"/>
              </a:rPr>
              <a:t>      images/gijidou002.jpg/$File/gijidou002.jpg</a:t>
            </a:r>
          </a:p>
          <a:p>
            <a:pPr marL="0" indent="0">
              <a:buNone/>
            </a:pPr>
            <a:r>
              <a:rPr kumimoji="1" lang="en-US" altLang="ja-JP" sz="2000" dirty="0">
                <a:latin typeface="+mj-lt"/>
              </a:rPr>
              <a:t>*4</a:t>
            </a:r>
            <a:r>
              <a:rPr kumimoji="1" lang="ja-JP" altLang="en-US" sz="2000">
                <a:latin typeface="+mj-lt"/>
              </a:rPr>
              <a:t> 猿谷 豊</a:t>
            </a:r>
            <a:r>
              <a:rPr kumimoji="1" lang="en-US" altLang="ja-JP" sz="2000" dirty="0">
                <a:latin typeface="+mj-lt"/>
              </a:rPr>
              <a:t>, </a:t>
            </a:r>
            <a:r>
              <a:rPr kumimoji="1" lang="ja-JP" altLang="en-US" sz="2000">
                <a:latin typeface="+mj-lt"/>
              </a:rPr>
              <a:t>衆議院における音声認識を利用した会議録作成業務</a:t>
            </a:r>
            <a:r>
              <a:rPr kumimoji="1" lang="en-US" altLang="ja-JP" sz="2000" dirty="0">
                <a:latin typeface="+mj-lt"/>
              </a:rPr>
              <a:t>,</a:t>
            </a:r>
            <a:r>
              <a:rPr kumimoji="1" lang="ja-JP" altLang="en-US" sz="2000">
                <a:latin typeface="+mj-lt"/>
              </a:rPr>
              <a:t>情報管理</a:t>
            </a:r>
            <a:r>
              <a:rPr kumimoji="1" lang="en-US" altLang="ja-JP" sz="2000" dirty="0">
                <a:latin typeface="+mj-lt"/>
              </a:rPr>
              <a:t>Journal of Information Processing and Management : Vol. 55 (2012) No.6 p.392-399</a:t>
            </a:r>
            <a:r>
              <a:rPr kumimoji="1" lang="ja-JP" altLang="en-US" sz="2000">
                <a:latin typeface="+mj-lt"/>
              </a:rPr>
              <a:t>（</a:t>
            </a:r>
            <a:r>
              <a:rPr kumimoji="1" lang="en-US" altLang="ja-JP" sz="2000" dirty="0">
                <a:latin typeface="+mj-lt"/>
              </a:rPr>
              <a:t>https://doi.org/10.1241/johokanri.55.E1</a:t>
            </a:r>
            <a:r>
              <a:rPr kumimoji="1" lang="ja-JP" altLang="en-US" sz="2000">
                <a:latin typeface="+mj-lt"/>
              </a:rPr>
              <a:t>）</a:t>
            </a:r>
            <a:endParaRPr kumimoji="1" lang="en-US" altLang="ja-JP" sz="2000" dirty="0">
              <a:latin typeface="+mj-lt"/>
            </a:endParaRPr>
          </a:p>
          <a:p>
            <a:pPr marL="0" indent="0">
              <a:buNone/>
            </a:pPr>
            <a:r>
              <a:rPr kumimoji="1" lang="en-US" altLang="ja-JP" sz="2000" dirty="0">
                <a:latin typeface="+mj-lt"/>
              </a:rPr>
              <a:t>*5</a:t>
            </a:r>
            <a:r>
              <a:rPr kumimoji="1" lang="ja-JP" altLang="en-US" sz="2000">
                <a:latin typeface="+mj-lt"/>
              </a:rPr>
              <a:t>　</a:t>
            </a:r>
            <a:r>
              <a:rPr lang="ja-JP" altLang="en-US" sz="2000">
                <a:latin typeface="+mj-lt"/>
              </a:rPr>
              <a:t>衆議院式速記の一例</a:t>
            </a:r>
            <a:r>
              <a:rPr kumimoji="1" lang="ja-JP" altLang="en-US" sz="2000" dirty="0">
                <a:latin typeface="+mj-lt"/>
              </a:rPr>
              <a:t>　</a:t>
            </a:r>
            <a:r>
              <a:rPr kumimoji="1" lang="ja-JP" altLang="en-US" sz="2000">
                <a:latin typeface="+mj-lt"/>
              </a:rPr>
              <a:t>　</a:t>
            </a:r>
            <a:r>
              <a:rPr kumimoji="1" lang="en-US" altLang="ja-JP" sz="2000" dirty="0">
                <a:latin typeface="+mj-lt"/>
              </a:rPr>
              <a:t>https://</a:t>
            </a:r>
            <a:r>
              <a:rPr kumimoji="1" lang="en-US" altLang="ja-JP" sz="2000" dirty="0" err="1">
                <a:latin typeface="+mj-lt"/>
              </a:rPr>
              <a:t>commons.wikimedia.org</a:t>
            </a:r>
            <a:r>
              <a:rPr kumimoji="1" lang="en-US" altLang="ja-JP" sz="2000">
                <a:latin typeface="+mj-lt"/>
              </a:rPr>
              <a:t>/wiki/File:Shugiin-system_Shorthand_01.jpg</a:t>
            </a:r>
            <a:endParaRPr kumimoji="1" lang="en-US" altLang="ja-JP" sz="2000" dirty="0">
              <a:latin typeface="+mj-lt"/>
            </a:endParaRPr>
          </a:p>
          <a:p>
            <a:pPr marL="0" indent="0">
              <a:buNone/>
            </a:pPr>
            <a:r>
              <a:rPr kumimoji="1" lang="en-US" altLang="ja-JP" sz="2000" dirty="0">
                <a:latin typeface="+mj-lt"/>
              </a:rPr>
              <a:t>*6  https://commons.wikimedia.org/wiki/File:John_Snow.jpg</a:t>
            </a:r>
          </a:p>
          <a:p>
            <a:pPr marL="0" indent="0">
              <a:buNone/>
            </a:pPr>
            <a:r>
              <a:rPr kumimoji="1" lang="en-US" altLang="ja-JP" sz="2000" dirty="0">
                <a:latin typeface="+mj-lt"/>
              </a:rPr>
              <a:t>*7 http://matrix.msu.edu/~johnsnow/images/online_companion/</a:t>
            </a:r>
          </a:p>
          <a:p>
            <a:pPr marL="0" indent="0">
              <a:buNone/>
            </a:pPr>
            <a:r>
              <a:rPr kumimoji="1" lang="en-US" altLang="ja-JP" sz="2000" dirty="0">
                <a:latin typeface="+mj-lt"/>
              </a:rPr>
              <a:t>      </a:t>
            </a:r>
            <a:r>
              <a:rPr kumimoji="1" lang="en-US" altLang="ja-JP" sz="2000" dirty="0" err="1">
                <a:latin typeface="+mj-lt"/>
              </a:rPr>
              <a:t>chapter_images</a:t>
            </a:r>
            <a:r>
              <a:rPr kumimoji="1" lang="en-US" altLang="ja-JP" sz="2000" dirty="0">
                <a:latin typeface="+mj-lt"/>
              </a:rPr>
              <a:t>/fig12-5.jpg</a:t>
            </a:r>
          </a:p>
          <a:p>
            <a:pPr marL="0" indent="0">
              <a:buNone/>
            </a:pPr>
            <a:r>
              <a:rPr kumimoji="1" lang="en-US" altLang="ja-JP" sz="2000" dirty="0">
                <a:latin typeface="+mj-lt"/>
              </a:rPr>
              <a:t>*8 Adobe stock</a:t>
            </a:r>
            <a:r>
              <a:rPr kumimoji="1" lang="ja-JP" altLang="en-US" sz="2000">
                <a:latin typeface="+mj-lt"/>
              </a:rPr>
              <a:t>より購入（</a:t>
            </a:r>
            <a:r>
              <a:rPr kumimoji="1" lang="en" altLang="ja-JP" sz="2000" dirty="0">
                <a:latin typeface="+mj-lt"/>
              </a:rPr>
              <a:t>AdobeStock_5473397.jpeg</a:t>
            </a:r>
            <a:r>
              <a:rPr kumimoji="1" lang="ja-JP" altLang="en" sz="2000">
                <a:latin typeface="+mj-lt"/>
              </a:rPr>
              <a:t>）</a:t>
            </a:r>
            <a:r>
              <a:rPr kumimoji="1" lang="en-US" altLang="ja-JP" sz="2000" dirty="0">
                <a:latin typeface="+mj-lt"/>
              </a:rPr>
              <a:t> </a:t>
            </a:r>
          </a:p>
          <a:p>
            <a:pPr marL="0" indent="0">
              <a:buNone/>
            </a:pPr>
            <a:endParaRPr kumimoji="1" lang="en-US" altLang="ja-JP" sz="2000" dirty="0"/>
          </a:p>
          <a:p>
            <a:pPr marL="514350" indent="-514350">
              <a:buFont typeface="+mj-lt"/>
              <a:buAutoNum type="arabicPeriod"/>
            </a:pPr>
            <a:endParaRPr kumimoji="1" lang="ja-JP" altLang="en-US" sz="2400" dirty="0"/>
          </a:p>
        </p:txBody>
      </p:sp>
    </p:spTree>
    <p:extLst>
      <p:ext uri="{BB962C8B-B14F-4D97-AF65-F5344CB8AC3E}">
        <p14:creationId xmlns:p14="http://schemas.microsoft.com/office/powerpoint/2010/main" val="347836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8968B4-EA25-8D4E-A215-E9B0418494C9}"/>
              </a:ext>
            </a:extLst>
          </p:cNvPr>
          <p:cNvPicPr>
            <a:picLocks noChangeAspect="1"/>
          </p:cNvPicPr>
          <p:nvPr/>
        </p:nvPicPr>
        <p:blipFill>
          <a:blip r:embed="rId3"/>
          <a:stretch>
            <a:fillRect/>
          </a:stretch>
        </p:blipFill>
        <p:spPr>
          <a:xfrm>
            <a:off x="0" y="-1"/>
            <a:ext cx="9167026" cy="7875639"/>
          </a:xfrm>
          <a:prstGeom prst="rect">
            <a:avLst/>
          </a:prstGeom>
        </p:spPr>
      </p:pic>
      <p:sp>
        <p:nvSpPr>
          <p:cNvPr id="4" name="スライド番号プレースホルダー 3"/>
          <p:cNvSpPr>
            <a:spLocks noGrp="1"/>
          </p:cNvSpPr>
          <p:nvPr>
            <p:ph type="sldNum" sz="quarter" idx="4294967295"/>
          </p:nvPr>
        </p:nvSpPr>
        <p:spPr>
          <a:xfrm>
            <a:off x="6858000" y="6248400"/>
            <a:ext cx="1905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FF76E-D0F1-4765-90E4-49379A5FB887}" type="slidenum">
              <a:rPr kumimoji="1" lang="en-US" sz="1400" b="0" i="0" u="none" strike="noStrike" kern="1200" cap="none" spc="0" normalizeH="0" baseline="0" noProof="0" smtClean="0">
                <a:ln>
                  <a:noFill/>
                </a:ln>
                <a:solidFill>
                  <a:srgbClr val="1C1C1C"/>
                </a:solidFill>
                <a:effectLst/>
                <a:uLnTx/>
                <a:uFillTx/>
                <a:latin typeface="Times New Roman"/>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sz="1400" b="0" i="0" u="none" strike="noStrike" kern="1200" cap="none" spc="0" normalizeH="0" baseline="0" noProof="0">
              <a:ln>
                <a:noFill/>
              </a:ln>
              <a:solidFill>
                <a:srgbClr val="1C1C1C"/>
              </a:solidFill>
              <a:effectLst/>
              <a:uLnTx/>
              <a:uFillTx/>
              <a:latin typeface="Times New Roman"/>
              <a:ea typeface="ＭＳ Ｐゴシック"/>
              <a:cs typeface="+mn-cs"/>
            </a:endParaRPr>
          </a:p>
        </p:txBody>
      </p:sp>
      <p:sp>
        <p:nvSpPr>
          <p:cNvPr id="5" name="タイトル 1">
            <a:extLst>
              <a:ext uri="{FF2B5EF4-FFF2-40B4-BE49-F238E27FC236}">
                <a16:creationId xmlns:a16="http://schemas.microsoft.com/office/drawing/2014/main" id="{521F2615-0B96-4AE8-92A7-5F41C29FD7EE}"/>
              </a:ext>
            </a:extLst>
          </p:cNvPr>
          <p:cNvSpPr>
            <a:spLocks noGrp="1"/>
          </p:cNvSpPr>
          <p:nvPr>
            <p:ph type="title"/>
          </p:nvPr>
        </p:nvSpPr>
        <p:spPr>
          <a:xfrm>
            <a:off x="1727772" y="19668"/>
            <a:ext cx="5806440" cy="467029"/>
          </a:xfrm>
          <a:solidFill>
            <a:schemeClr val="bg1"/>
          </a:solidFill>
          <a:ln w="28575">
            <a:solidFill>
              <a:srgbClr val="FF0000"/>
            </a:solidFill>
          </a:ln>
        </p:spPr>
        <p:txBody>
          <a:bodyPr/>
          <a:lstStyle/>
          <a:p>
            <a:pPr algn="ctr"/>
            <a:r>
              <a:rPr kumimoji="1" lang="ja-JP" altLang="en-US" sz="2800" dirty="0">
                <a:solidFill>
                  <a:srgbClr val="FF0000"/>
                </a:solidFill>
              </a:rPr>
              <a:t>お手元に届いていると思います</a:t>
            </a:r>
          </a:p>
        </p:txBody>
      </p:sp>
    </p:spTree>
    <p:extLst>
      <p:ext uri="{BB962C8B-B14F-4D97-AF65-F5344CB8AC3E}">
        <p14:creationId xmlns:p14="http://schemas.microsoft.com/office/powerpoint/2010/main" val="321301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21F2615-0B96-4AE8-92A7-5F41C29FD7EE}"/>
              </a:ext>
            </a:extLst>
          </p:cNvPr>
          <p:cNvSpPr>
            <a:spLocks noGrp="1"/>
          </p:cNvSpPr>
          <p:nvPr>
            <p:ph type="title"/>
          </p:nvPr>
        </p:nvSpPr>
        <p:spPr>
          <a:xfrm>
            <a:off x="116733" y="105505"/>
            <a:ext cx="9027268" cy="997432"/>
          </a:xfrm>
        </p:spPr>
        <p:txBody>
          <a:bodyPr/>
          <a:lstStyle/>
          <a:p>
            <a:pPr algn="ctr"/>
            <a:r>
              <a:rPr kumimoji="1" lang="ja-JP" altLang="en-US" sz="3000" dirty="0"/>
              <a:t>内閣府・文部科学省はデータ科学</a:t>
            </a:r>
            <a:r>
              <a:rPr kumimoji="1" lang="en-US" altLang="ja-JP" sz="3000" dirty="0"/>
              <a:t>(</a:t>
            </a:r>
            <a:r>
              <a:rPr kumimoji="1" lang="ja-JP" altLang="en-US" sz="3000" dirty="0"/>
              <a:t>データサイエンス</a:t>
            </a:r>
            <a:r>
              <a:rPr kumimoji="1" lang="en-US" altLang="ja-JP" sz="3000" dirty="0"/>
              <a:t>)</a:t>
            </a:r>
            <a:r>
              <a:rPr kumimoji="1" lang="ja-JP" altLang="en-US" sz="3000" dirty="0"/>
              <a:t>の</a:t>
            </a:r>
            <a:br>
              <a:rPr kumimoji="1" lang="en-US" altLang="ja-JP" sz="3000" dirty="0"/>
            </a:br>
            <a:r>
              <a:rPr kumimoji="1" lang="ja-JP" altLang="en-US" sz="3000" dirty="0"/>
              <a:t>教育強化を進めています</a:t>
            </a:r>
          </a:p>
        </p:txBody>
      </p:sp>
      <p:pic>
        <p:nvPicPr>
          <p:cNvPr id="6"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241" y="1102937"/>
            <a:ext cx="7814675" cy="5525281"/>
          </a:xfrm>
        </p:spPr>
      </p:pic>
      <p:sp>
        <p:nvSpPr>
          <p:cNvPr id="2" name="テキスト ボックス 1">
            <a:extLst>
              <a:ext uri="{FF2B5EF4-FFF2-40B4-BE49-F238E27FC236}">
                <a16:creationId xmlns:a16="http://schemas.microsoft.com/office/drawing/2014/main" id="{E1029CB3-24BB-1F4C-B51A-9D9CA4B40F3C}"/>
              </a:ext>
            </a:extLst>
          </p:cNvPr>
          <p:cNvSpPr txBox="1"/>
          <p:nvPr/>
        </p:nvSpPr>
        <p:spPr>
          <a:xfrm>
            <a:off x="367201" y="6295398"/>
            <a:ext cx="6957425" cy="400110"/>
          </a:xfrm>
          <a:prstGeom prst="rect">
            <a:avLst/>
          </a:prstGeom>
          <a:solidFill>
            <a:schemeClr val="accent3"/>
          </a:solidFill>
          <a:ln w="28575">
            <a:solidFill>
              <a:srgbClr val="FF0000"/>
            </a:solidFill>
          </a:ln>
        </p:spPr>
        <p:txBody>
          <a:bodyPr wrap="square" rtlCol="0">
            <a:spAutoFit/>
          </a:bodyPr>
          <a:lstStyle/>
          <a:p>
            <a:r>
              <a:rPr lang="en-US" altLang="ja-JP" sz="2000" dirty="0">
                <a:solidFill>
                  <a:srgbClr val="FF0000"/>
                </a:solidFill>
              </a:rPr>
              <a:t>https://www.maff.go.jp/j/kanbo/tizai/brand/attach/pdf/ai-15.pdf</a:t>
            </a:r>
          </a:p>
        </p:txBody>
      </p:sp>
      <p:cxnSp>
        <p:nvCxnSpPr>
          <p:cNvPr id="4" name="直線矢印コネクタ 3"/>
          <p:cNvCxnSpPr/>
          <p:nvPr/>
        </p:nvCxnSpPr>
        <p:spPr bwMode="auto">
          <a:xfrm flipH="1">
            <a:off x="7091464" y="4134723"/>
            <a:ext cx="610237" cy="77829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2" name="テキスト ボックス 11"/>
          <p:cNvSpPr txBox="1"/>
          <p:nvPr/>
        </p:nvSpPr>
        <p:spPr>
          <a:xfrm>
            <a:off x="6363093" y="3488392"/>
            <a:ext cx="2444059" cy="646331"/>
          </a:xfrm>
          <a:prstGeom prst="rect">
            <a:avLst/>
          </a:prstGeom>
          <a:solidFill>
            <a:schemeClr val="bg1"/>
          </a:solidFill>
          <a:ln w="38100">
            <a:solidFill>
              <a:srgbClr val="FF0000"/>
            </a:solidFill>
          </a:ln>
        </p:spPr>
        <p:txBody>
          <a:bodyPr wrap="square" rtlCol="0">
            <a:spAutoFit/>
          </a:bodyPr>
          <a:lstStyle/>
          <a:p>
            <a:r>
              <a:rPr lang="ja-JP" altLang="en-US" dirty="0">
                <a:solidFill>
                  <a:srgbClr val="FF0000"/>
                </a:solidFill>
              </a:rPr>
              <a:t>すべての大学卒業生が修得しているべき素養</a:t>
            </a:r>
            <a:endParaRPr kumimoji="1" lang="ja-JP" altLang="en-US" dirty="0">
              <a:solidFill>
                <a:srgbClr val="FF0000"/>
              </a:solidFill>
            </a:endParaRPr>
          </a:p>
        </p:txBody>
      </p:sp>
    </p:spTree>
    <p:extLst>
      <p:ext uri="{BB962C8B-B14F-4D97-AF65-F5344CB8AC3E}">
        <p14:creationId xmlns:p14="http://schemas.microsoft.com/office/powerpoint/2010/main" val="27674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F2615-0B96-4AE8-92A7-5F41C29FD7EE}"/>
              </a:ext>
            </a:extLst>
          </p:cNvPr>
          <p:cNvSpPr>
            <a:spLocks noGrp="1"/>
          </p:cNvSpPr>
          <p:nvPr>
            <p:ph type="title"/>
          </p:nvPr>
        </p:nvSpPr>
        <p:spPr>
          <a:xfrm>
            <a:off x="498034" y="-1420"/>
            <a:ext cx="8424378" cy="762000"/>
          </a:xfrm>
        </p:spPr>
        <p:txBody>
          <a:bodyPr/>
          <a:lstStyle/>
          <a:p>
            <a:r>
              <a:rPr lang="ja-JP" altLang="en-US" dirty="0"/>
              <a:t>データ科学</a:t>
            </a:r>
            <a:r>
              <a:rPr lang="en-US" altLang="ja-JP" dirty="0"/>
              <a:t>(</a:t>
            </a:r>
            <a:r>
              <a:rPr lang="ja-JP" altLang="en-US" dirty="0"/>
              <a:t>データサイエンス</a:t>
            </a:r>
            <a:r>
              <a:rPr lang="en-US" altLang="ja-JP" dirty="0"/>
              <a:t>)</a:t>
            </a:r>
            <a:r>
              <a:rPr lang="ja-JP" altLang="en-US" dirty="0" err="1"/>
              <a:t>って</a:t>
            </a:r>
            <a:r>
              <a:rPr lang="ja-JP" altLang="en-US" dirty="0"/>
              <a:t>何</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BAC365D8-D9D0-4BE6-A4D5-5CE3FD53663A}"/>
              </a:ext>
            </a:extLst>
          </p:cNvPr>
          <p:cNvSpPr>
            <a:spLocks noGrp="1"/>
          </p:cNvSpPr>
          <p:nvPr>
            <p:ph idx="1"/>
          </p:nvPr>
        </p:nvSpPr>
        <p:spPr>
          <a:xfrm>
            <a:off x="113960" y="818501"/>
            <a:ext cx="8953414" cy="1573816"/>
          </a:xfrm>
        </p:spPr>
        <p:txBody>
          <a:bodyPr/>
          <a:lstStyle/>
          <a:p>
            <a:pPr marL="0" indent="0" algn="ctr">
              <a:buNone/>
            </a:pPr>
            <a:r>
              <a:rPr lang="ja-JP" altLang="en-US" sz="2800" dirty="0">
                <a:solidFill>
                  <a:srgbClr val="FF6600"/>
                </a:solidFill>
              </a:rPr>
              <a:t>データ</a:t>
            </a:r>
            <a:r>
              <a:rPr lang="ja-JP" altLang="en-US" sz="2800" dirty="0"/>
              <a:t>を収集して</a:t>
            </a:r>
            <a:r>
              <a:rPr lang="ja-JP" altLang="en-US" sz="2800" dirty="0">
                <a:solidFill>
                  <a:srgbClr val="FF6600"/>
                </a:solidFill>
              </a:rPr>
              <a:t>コンピュータ</a:t>
            </a:r>
            <a:r>
              <a:rPr lang="ja-JP" altLang="en-US" sz="2800" dirty="0"/>
              <a:t>で管理し、</a:t>
            </a:r>
            <a:r>
              <a:rPr lang="ja-JP" altLang="en-US" sz="2800" dirty="0">
                <a:solidFill>
                  <a:srgbClr val="FF6600"/>
                </a:solidFill>
              </a:rPr>
              <a:t>数理的手法</a:t>
            </a:r>
            <a:r>
              <a:rPr lang="ja-JP" altLang="en-US" sz="2800" dirty="0"/>
              <a:t>を用いて分析することにより結論を導き、将来の推測を行う学問</a:t>
            </a:r>
            <a:endParaRPr lang="en-US" altLang="ja-JP" sz="2800" dirty="0"/>
          </a:p>
          <a:p>
            <a:pPr marL="0" indent="0" algn="ctr">
              <a:buNone/>
            </a:pPr>
            <a:r>
              <a:rPr lang="ja-JP" altLang="en-US" sz="2800" dirty="0">
                <a:solidFill>
                  <a:srgbClr val="FF0000"/>
                </a:solidFill>
              </a:rPr>
              <a:t>情報学・統計学・数学</a:t>
            </a:r>
            <a:r>
              <a:rPr lang="en-US" altLang="ja-JP" sz="2800" dirty="0">
                <a:solidFill>
                  <a:srgbClr val="FF0000"/>
                </a:solidFill>
              </a:rPr>
              <a:t>(</a:t>
            </a:r>
            <a:r>
              <a:rPr lang="ja-JP" altLang="en-US" sz="2800" dirty="0">
                <a:solidFill>
                  <a:srgbClr val="FF0000"/>
                </a:solidFill>
              </a:rPr>
              <a:t>数理科学</a:t>
            </a:r>
            <a:r>
              <a:rPr lang="en-US" altLang="ja-JP" sz="2800" dirty="0">
                <a:solidFill>
                  <a:srgbClr val="FF0000"/>
                </a:solidFill>
              </a:rPr>
              <a:t>)</a:t>
            </a:r>
            <a:r>
              <a:rPr lang="ja-JP" altLang="en-US" sz="2800" dirty="0">
                <a:solidFill>
                  <a:srgbClr val="FF0000"/>
                </a:solidFill>
              </a:rPr>
              <a:t>の融合分野</a:t>
            </a:r>
            <a:endParaRPr lang="en-US" altLang="ja-JP" sz="2800" dirty="0">
              <a:solidFill>
                <a:srgbClr val="FF0000"/>
              </a:solidFill>
            </a:endParaRPr>
          </a:p>
        </p:txBody>
      </p:sp>
      <p:sp>
        <p:nvSpPr>
          <p:cNvPr id="6" name="Shape 187">
            <a:extLst>
              <a:ext uri="{FF2B5EF4-FFF2-40B4-BE49-F238E27FC236}">
                <a16:creationId xmlns:a16="http://schemas.microsoft.com/office/drawing/2014/main" id="{BD3F1B06-9E84-48DE-9045-478AA7D52650}"/>
              </a:ext>
            </a:extLst>
          </p:cNvPr>
          <p:cNvSpPr/>
          <p:nvPr/>
        </p:nvSpPr>
        <p:spPr>
          <a:xfrm>
            <a:off x="6357162" y="2813336"/>
            <a:ext cx="1827474" cy="439735"/>
          </a:xfrm>
          <a:prstGeom prst="roundRect">
            <a:avLst>
              <a:gd name="adj" fmla="val 48511"/>
            </a:avLst>
          </a:prstGeom>
          <a:solidFill>
            <a:srgbClr val="FFF4E0"/>
          </a:solidFill>
          <a:ln w="12700" cap="flat">
            <a:solidFill>
              <a:srgbClr val="AD5B24"/>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sym typeface="Calibri"/>
              </a:rPr>
              <a:t>数理科学</a:t>
            </a:r>
            <a:endParaRPr sz="2400" dirty="0">
              <a:solidFill>
                <a:sysClr val="windowText" lastClr="000000"/>
              </a:solidFill>
              <a:latin typeface="HG丸ｺﾞｼｯｸM-PRO" panose="020F0600000000000000" pitchFamily="50" charset="-128"/>
              <a:ea typeface="HG丸ｺﾞｼｯｸM-PRO" panose="020F0600000000000000" pitchFamily="50" charset="-128"/>
              <a:sym typeface="Calibri"/>
            </a:endParaRPr>
          </a:p>
        </p:txBody>
      </p:sp>
      <p:sp>
        <p:nvSpPr>
          <p:cNvPr id="7" name="Shape 190">
            <a:extLst>
              <a:ext uri="{FF2B5EF4-FFF2-40B4-BE49-F238E27FC236}">
                <a16:creationId xmlns:a16="http://schemas.microsoft.com/office/drawing/2014/main" id="{191DB5F8-D3E6-4C7F-8EFC-EB2839C9D49C}"/>
              </a:ext>
            </a:extLst>
          </p:cNvPr>
          <p:cNvSpPr/>
          <p:nvPr/>
        </p:nvSpPr>
        <p:spPr>
          <a:xfrm>
            <a:off x="3611567" y="4205237"/>
            <a:ext cx="1658047" cy="464835"/>
          </a:xfrm>
          <a:prstGeom prst="roundRect">
            <a:avLst>
              <a:gd name="adj" fmla="val 48511"/>
            </a:avLst>
          </a:prstGeom>
          <a:solidFill>
            <a:srgbClr val="FFF4E0"/>
          </a:solidFill>
          <a:ln w="12700" cap="flat">
            <a:solidFill>
              <a:srgbClr val="AD5B24"/>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sym typeface="Calibri"/>
              </a:rPr>
              <a:t>情報学</a:t>
            </a:r>
            <a:endParaRPr sz="2400" dirty="0">
              <a:solidFill>
                <a:sysClr val="windowText" lastClr="000000"/>
              </a:solidFill>
              <a:latin typeface="HG丸ｺﾞｼｯｸM-PRO" panose="020F0600000000000000" pitchFamily="50" charset="-128"/>
              <a:ea typeface="HG丸ｺﾞｼｯｸM-PRO" panose="020F0600000000000000" pitchFamily="50" charset="-128"/>
              <a:sym typeface="Calibri"/>
            </a:endParaRPr>
          </a:p>
        </p:txBody>
      </p:sp>
      <p:sp>
        <p:nvSpPr>
          <p:cNvPr id="8" name="Shape 193">
            <a:extLst>
              <a:ext uri="{FF2B5EF4-FFF2-40B4-BE49-F238E27FC236}">
                <a16:creationId xmlns:a16="http://schemas.microsoft.com/office/drawing/2014/main" id="{4B6EB8B3-7908-4E16-9D52-38C2DF79A381}"/>
              </a:ext>
            </a:extLst>
          </p:cNvPr>
          <p:cNvSpPr/>
          <p:nvPr/>
        </p:nvSpPr>
        <p:spPr>
          <a:xfrm>
            <a:off x="1169318" y="2839609"/>
            <a:ext cx="1844590" cy="427380"/>
          </a:xfrm>
          <a:prstGeom prst="roundRect">
            <a:avLst>
              <a:gd name="adj" fmla="val 48511"/>
            </a:avLst>
          </a:prstGeom>
          <a:solidFill>
            <a:srgbClr val="FFF4E0"/>
          </a:solidFill>
          <a:ln w="12700" cap="flat">
            <a:solidFill>
              <a:srgbClr val="AD5B24"/>
            </a:solidFill>
            <a:prstDash val="solid"/>
            <a:miter lim="800000"/>
          </a:ln>
          <a:effectLst/>
        </p:spPr>
        <p:txBody>
          <a:bodyPr wrap="square" lIns="45718" tIns="45718" rIns="45718" bIns="45718" numCol="1" anchor="ctr">
            <a:noAutofit/>
          </a:bodyPr>
          <a:lstStyle/>
          <a:p>
            <a:pPr algn="ctr">
              <a:defRPr>
                <a:solidFill>
                  <a:srgbClr val="FFFFFF"/>
                </a:solidFill>
                <a:latin typeface="+mj-lt"/>
                <a:ea typeface="+mj-ea"/>
                <a:cs typeface="+mj-cs"/>
                <a:sym typeface="Calibri"/>
              </a:defRPr>
            </a:pPr>
            <a:r>
              <a:rPr lang="ja-JP" altLang="en-US" sz="2400" dirty="0">
                <a:solidFill>
                  <a:sysClr val="windowText" lastClr="000000"/>
                </a:solidFill>
                <a:latin typeface="HG丸ｺﾞｼｯｸM-PRO" panose="020F0600000000000000" pitchFamily="50" charset="-128"/>
                <a:ea typeface="HG丸ｺﾞｼｯｸM-PRO" panose="020F0600000000000000" pitchFamily="50" charset="-128"/>
                <a:sym typeface="Calibri"/>
              </a:rPr>
              <a:t>統計学</a:t>
            </a:r>
            <a:endParaRPr sz="2400" dirty="0">
              <a:solidFill>
                <a:sysClr val="windowText" lastClr="000000"/>
              </a:solidFill>
              <a:latin typeface="HG丸ｺﾞｼｯｸM-PRO" panose="020F0600000000000000" pitchFamily="50" charset="-128"/>
              <a:ea typeface="HG丸ｺﾞｼｯｸM-PRO" panose="020F0600000000000000" pitchFamily="50" charset="-128"/>
              <a:sym typeface="Calibri"/>
            </a:endParaRPr>
          </a:p>
        </p:txBody>
      </p:sp>
      <p:sp>
        <p:nvSpPr>
          <p:cNvPr id="9" name="Shape 196">
            <a:extLst>
              <a:ext uri="{FF2B5EF4-FFF2-40B4-BE49-F238E27FC236}">
                <a16:creationId xmlns:a16="http://schemas.microsoft.com/office/drawing/2014/main" id="{40CDBE85-C882-4ABF-AFA1-624E16904265}"/>
              </a:ext>
            </a:extLst>
          </p:cNvPr>
          <p:cNvSpPr/>
          <p:nvPr/>
        </p:nvSpPr>
        <p:spPr>
          <a:xfrm>
            <a:off x="2199409" y="3253071"/>
            <a:ext cx="1909466" cy="1011177"/>
          </a:xfrm>
          <a:prstGeom prst="line">
            <a:avLst/>
          </a:prstGeom>
          <a:noFill/>
          <a:ln w="38100" cap="flat">
            <a:solidFill>
              <a:schemeClr val="accent1">
                <a:lumMod val="75000"/>
              </a:schemeClr>
            </a:solidFill>
            <a:prstDash val="solid"/>
            <a:miter lim="800000"/>
            <a:headEnd type="triangle" w="med" len="med"/>
            <a:tailEnd type="triangle" w="med" len="med"/>
          </a:ln>
          <a:effectLst/>
        </p:spPr>
        <p:txBody>
          <a:bodyPr wrap="square" lIns="45718" tIns="45718" rIns="45718" bIns="45718" numCol="1" anchor="t">
            <a:noAutofit/>
          </a:bodyPr>
          <a:lstStyle/>
          <a:p>
            <a:endParaRPr sz="1000">
              <a:solidFill>
                <a:prstClr val="black"/>
              </a:solidFill>
              <a:latin typeface="HG丸ｺﾞｼｯｸM-PRO" panose="020F0600000000000000" pitchFamily="50" charset="-128"/>
              <a:ea typeface="HG丸ｺﾞｼｯｸM-PRO" panose="020F0600000000000000" pitchFamily="50" charset="-128"/>
            </a:endParaRPr>
          </a:p>
        </p:txBody>
      </p:sp>
      <p:sp>
        <p:nvSpPr>
          <p:cNvPr id="10" name="Shape 196">
            <a:extLst>
              <a:ext uri="{FF2B5EF4-FFF2-40B4-BE49-F238E27FC236}">
                <a16:creationId xmlns:a16="http://schemas.microsoft.com/office/drawing/2014/main" id="{35A000E6-5DB7-4E31-8C81-DE2AEB10FBF3}"/>
              </a:ext>
            </a:extLst>
          </p:cNvPr>
          <p:cNvSpPr/>
          <p:nvPr/>
        </p:nvSpPr>
        <p:spPr>
          <a:xfrm flipH="1">
            <a:off x="4823299" y="3266491"/>
            <a:ext cx="1881376" cy="964660"/>
          </a:xfrm>
          <a:prstGeom prst="line">
            <a:avLst/>
          </a:prstGeom>
          <a:noFill/>
          <a:ln w="38100" cap="flat">
            <a:solidFill>
              <a:schemeClr val="accent1">
                <a:lumMod val="75000"/>
              </a:schemeClr>
            </a:solidFill>
            <a:prstDash val="solid"/>
            <a:miter lim="800000"/>
            <a:headEnd type="triangle" w="med" len="med"/>
            <a:tailEnd type="triangle" w="med" len="med"/>
          </a:ln>
          <a:effectLst/>
        </p:spPr>
        <p:txBody>
          <a:bodyPr wrap="square" lIns="45718" tIns="45718" rIns="45718" bIns="45718" numCol="1" anchor="t">
            <a:noAutofit/>
          </a:bodyPr>
          <a:lstStyle/>
          <a:p>
            <a:endParaRPr sz="1200">
              <a:solidFill>
                <a:prstClr val="black"/>
              </a:solidFill>
              <a:latin typeface="HG丸ｺﾞｼｯｸM-PRO" panose="020F0600000000000000" pitchFamily="50" charset="-128"/>
              <a:ea typeface="HG丸ｺﾞｼｯｸM-PRO" panose="020F0600000000000000" pitchFamily="50" charset="-128"/>
            </a:endParaRPr>
          </a:p>
        </p:txBody>
      </p:sp>
      <p:sp>
        <p:nvSpPr>
          <p:cNvPr id="11" name="Shape 196">
            <a:extLst>
              <a:ext uri="{FF2B5EF4-FFF2-40B4-BE49-F238E27FC236}">
                <a16:creationId xmlns:a16="http://schemas.microsoft.com/office/drawing/2014/main" id="{68118107-623A-4699-9FA4-D520477781F2}"/>
              </a:ext>
            </a:extLst>
          </p:cNvPr>
          <p:cNvSpPr/>
          <p:nvPr/>
        </p:nvSpPr>
        <p:spPr>
          <a:xfrm flipH="1" flipV="1">
            <a:off x="2934586" y="3074945"/>
            <a:ext cx="3466212" cy="21365"/>
          </a:xfrm>
          <a:prstGeom prst="line">
            <a:avLst/>
          </a:prstGeom>
          <a:noFill/>
          <a:ln w="38100" cap="flat">
            <a:solidFill>
              <a:schemeClr val="accent1">
                <a:lumMod val="75000"/>
              </a:schemeClr>
            </a:solidFill>
            <a:prstDash val="solid"/>
            <a:miter lim="800000"/>
            <a:headEnd type="triangle" w="med" len="med"/>
            <a:tailEnd type="triangle" w="med" len="med"/>
          </a:ln>
          <a:effectLst/>
        </p:spPr>
        <p:txBody>
          <a:bodyPr wrap="square" lIns="45718" tIns="45718" rIns="45718" bIns="45718" numCol="1" anchor="t">
            <a:noAutofit/>
          </a:bodyPr>
          <a:lstStyle/>
          <a:p>
            <a:endParaRPr sz="1200">
              <a:solidFill>
                <a:prstClr val="black"/>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bwMode="auto">
          <a:xfrm>
            <a:off x="733647" y="2588070"/>
            <a:ext cx="7953153" cy="2252682"/>
          </a:xfrm>
          <a:prstGeom prst="roundRect">
            <a:avLst/>
          </a:prstGeom>
          <a:noFill/>
          <a:ln w="381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16" name="テキスト ボックス 15"/>
          <p:cNvSpPr txBox="1"/>
          <p:nvPr/>
        </p:nvSpPr>
        <p:spPr>
          <a:xfrm>
            <a:off x="3401795" y="2326459"/>
            <a:ext cx="2108269" cy="584775"/>
          </a:xfrm>
          <a:prstGeom prst="rect">
            <a:avLst/>
          </a:prstGeom>
          <a:solidFill>
            <a:schemeClr val="bg1"/>
          </a:solidFill>
          <a:ln w="28575">
            <a:solidFill>
              <a:srgbClr val="000099"/>
            </a:solidFill>
          </a:ln>
        </p:spPr>
        <p:txBody>
          <a:bodyPr wrap="none" rtlCol="0">
            <a:spAutoFit/>
          </a:bodyPr>
          <a:lstStyle/>
          <a:p>
            <a:r>
              <a:rPr kumimoji="1" lang="ja-JP" altLang="en-US" sz="3200" dirty="0">
                <a:solidFill>
                  <a:srgbClr val="000099"/>
                </a:solidFill>
              </a:rPr>
              <a:t>データ科学</a:t>
            </a:r>
          </a:p>
        </p:txBody>
      </p:sp>
      <p:sp>
        <p:nvSpPr>
          <p:cNvPr id="5" name="正方形/長方形 4">
            <a:extLst>
              <a:ext uri="{FF2B5EF4-FFF2-40B4-BE49-F238E27FC236}">
                <a16:creationId xmlns:a16="http://schemas.microsoft.com/office/drawing/2014/main" id="{862D2E25-C1F8-48CD-95BA-98668659CD10}"/>
              </a:ext>
            </a:extLst>
          </p:cNvPr>
          <p:cNvSpPr/>
          <p:nvPr/>
        </p:nvSpPr>
        <p:spPr bwMode="auto">
          <a:xfrm>
            <a:off x="2842653" y="3187113"/>
            <a:ext cx="3195873" cy="736256"/>
          </a:xfrm>
          <a:prstGeom prst="rect">
            <a:avLst/>
          </a:prstGeom>
          <a:solidFill>
            <a:schemeClr val="bg1"/>
          </a:solidFill>
          <a:ln w="5715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lnSpc>
                <a:spcPct val="90000"/>
              </a:lnSpc>
            </a:pPr>
            <a:r>
              <a:rPr lang="ja-JP" altLang="en-US" sz="2000" dirty="0"/>
              <a:t>論より証拠</a:t>
            </a:r>
            <a:endParaRPr lang="en-US" altLang="ja-JP" sz="2000" dirty="0"/>
          </a:p>
          <a:p>
            <a:pPr algn="ctr">
              <a:lnSpc>
                <a:spcPct val="90000"/>
              </a:lnSpc>
            </a:pPr>
            <a:r>
              <a:rPr lang="ja-JP" altLang="en-US" sz="2400" dirty="0">
                <a:solidFill>
                  <a:srgbClr val="FF0000"/>
                </a:solidFill>
              </a:rPr>
              <a:t>証拠</a:t>
            </a:r>
            <a:r>
              <a:rPr lang="en-US" altLang="ja-JP" sz="2400" dirty="0">
                <a:solidFill>
                  <a:srgbClr val="FF0000"/>
                </a:solidFill>
              </a:rPr>
              <a:t>(</a:t>
            </a:r>
            <a:r>
              <a:rPr lang="ja-JP" altLang="en-US" sz="2400" dirty="0">
                <a:solidFill>
                  <a:srgbClr val="FF0000"/>
                </a:solidFill>
              </a:rPr>
              <a:t>データ</a:t>
            </a:r>
            <a:r>
              <a:rPr lang="en-US" altLang="ja-JP" sz="2400" dirty="0">
                <a:solidFill>
                  <a:srgbClr val="FF0000"/>
                </a:solidFill>
              </a:rPr>
              <a:t>)</a:t>
            </a:r>
            <a:r>
              <a:rPr lang="ja-JP" altLang="en-US" sz="2400" dirty="0">
                <a:solidFill>
                  <a:srgbClr val="FF0000"/>
                </a:solidFill>
              </a:rPr>
              <a:t>から理論</a:t>
            </a:r>
            <a:endParaRPr lang="en-US" altLang="ja-JP" sz="2400" dirty="0">
              <a:solidFill>
                <a:srgbClr val="FF0000"/>
              </a:solidFill>
            </a:endParaRPr>
          </a:p>
        </p:txBody>
      </p:sp>
      <p:grpSp>
        <p:nvGrpSpPr>
          <p:cNvPr id="20" name="Group 132"/>
          <p:cNvGrpSpPr/>
          <p:nvPr/>
        </p:nvGrpSpPr>
        <p:grpSpPr>
          <a:xfrm>
            <a:off x="990290" y="4854170"/>
            <a:ext cx="761150" cy="739376"/>
            <a:chOff x="-1" y="-1"/>
            <a:chExt cx="571315" cy="549230"/>
          </a:xfrm>
          <a:solidFill>
            <a:schemeClr val="accent2">
              <a:lumMod val="20000"/>
              <a:lumOff val="80000"/>
            </a:schemeClr>
          </a:solidFill>
        </p:grpSpPr>
        <p:sp>
          <p:nvSpPr>
            <p:cNvPr id="36" name="Shape 130"/>
            <p:cNvSpPr/>
            <p:nvPr/>
          </p:nvSpPr>
          <p:spPr>
            <a:xfrm>
              <a:off x="-1" y="-1"/>
              <a:ext cx="571315" cy="549230"/>
            </a:xfrm>
            <a:prstGeom prst="ellipse">
              <a:avLst/>
            </a:prstGeom>
            <a:grp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endParaRPr sz="1600" b="1">
                <a:solidFill>
                  <a:prstClr val="black"/>
                </a:solidFill>
                <a:sym typeface="Calibri"/>
              </a:endParaRPr>
            </a:p>
          </p:txBody>
        </p:sp>
        <p:sp>
          <p:nvSpPr>
            <p:cNvPr id="37" name="Shape 131"/>
            <p:cNvSpPr/>
            <p:nvPr/>
          </p:nvSpPr>
          <p:spPr>
            <a:xfrm>
              <a:off x="83667" y="151502"/>
              <a:ext cx="403975" cy="2462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defTabSz="804647">
                <a:defRPr sz="1200">
                  <a:latin typeface="+mj-lt"/>
                  <a:ea typeface="+mj-ea"/>
                  <a:cs typeface="+mj-cs"/>
                  <a:sym typeface="Calibri"/>
                </a:defRPr>
              </a:lvl1pPr>
            </a:lstStyle>
            <a:p>
              <a:pPr algn="ctr"/>
              <a:r>
                <a:rPr sz="1600" b="1" dirty="0" err="1">
                  <a:solidFill>
                    <a:prstClr val="black"/>
                  </a:solidFill>
                </a:rPr>
                <a:t>創薬</a:t>
              </a:r>
              <a:endParaRPr sz="1600" b="1" dirty="0">
                <a:solidFill>
                  <a:prstClr val="black"/>
                </a:solidFill>
              </a:endParaRPr>
            </a:p>
          </p:txBody>
        </p:sp>
      </p:grpSp>
      <p:sp>
        <p:nvSpPr>
          <p:cNvPr id="21" name="Shape 133"/>
          <p:cNvSpPr/>
          <p:nvPr/>
        </p:nvSpPr>
        <p:spPr>
          <a:xfrm>
            <a:off x="2448504"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建築設計</a:t>
            </a:r>
            <a:endParaRPr sz="1600" b="1" dirty="0">
              <a:solidFill>
                <a:prstClr val="black"/>
              </a:solidFill>
              <a:sym typeface="Calibri"/>
            </a:endParaRPr>
          </a:p>
        </p:txBody>
      </p:sp>
      <p:sp>
        <p:nvSpPr>
          <p:cNvPr id="22" name="Shape 139"/>
          <p:cNvSpPr/>
          <p:nvPr/>
        </p:nvSpPr>
        <p:spPr>
          <a:xfrm>
            <a:off x="261183"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医療情報</a:t>
            </a:r>
            <a:endParaRPr sz="1600" b="1" dirty="0">
              <a:solidFill>
                <a:prstClr val="black"/>
              </a:solidFill>
              <a:sym typeface="Calibri"/>
            </a:endParaRPr>
          </a:p>
        </p:txBody>
      </p:sp>
      <p:sp>
        <p:nvSpPr>
          <p:cNvPr id="23" name="Shape 142"/>
          <p:cNvSpPr/>
          <p:nvPr/>
        </p:nvSpPr>
        <p:spPr>
          <a:xfrm>
            <a:off x="1719397"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経営分析</a:t>
            </a:r>
            <a:endParaRPr sz="1600" b="1" dirty="0">
              <a:solidFill>
                <a:prstClr val="black"/>
              </a:solidFill>
              <a:sym typeface="Calibri"/>
            </a:endParaRPr>
          </a:p>
        </p:txBody>
      </p:sp>
      <p:sp>
        <p:nvSpPr>
          <p:cNvPr id="24" name="Shape 175"/>
          <p:cNvSpPr/>
          <p:nvPr/>
        </p:nvSpPr>
        <p:spPr>
          <a:xfrm>
            <a:off x="3906716"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政策決定</a:t>
            </a:r>
            <a:endParaRPr sz="1600" b="1" dirty="0">
              <a:solidFill>
                <a:prstClr val="black"/>
              </a:solidFill>
              <a:sym typeface="Calibri"/>
            </a:endParaRPr>
          </a:p>
        </p:txBody>
      </p:sp>
      <p:grpSp>
        <p:nvGrpSpPr>
          <p:cNvPr id="25" name="Group 180"/>
          <p:cNvGrpSpPr/>
          <p:nvPr/>
        </p:nvGrpSpPr>
        <p:grpSpPr>
          <a:xfrm>
            <a:off x="3177609" y="4854174"/>
            <a:ext cx="761150" cy="739376"/>
            <a:chOff x="-1" y="0"/>
            <a:chExt cx="571315" cy="549229"/>
          </a:xfrm>
          <a:solidFill>
            <a:schemeClr val="accent2">
              <a:lumMod val="20000"/>
              <a:lumOff val="80000"/>
            </a:schemeClr>
          </a:solidFill>
        </p:grpSpPr>
        <p:sp>
          <p:nvSpPr>
            <p:cNvPr id="34" name="Shape 178"/>
            <p:cNvSpPr/>
            <p:nvPr/>
          </p:nvSpPr>
          <p:spPr>
            <a:xfrm>
              <a:off x="-1" y="0"/>
              <a:ext cx="571315" cy="549229"/>
            </a:xfrm>
            <a:prstGeom prst="ellipse">
              <a:avLst/>
            </a:prstGeom>
            <a:grp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endParaRPr sz="1600" b="1">
                <a:solidFill>
                  <a:prstClr val="black"/>
                </a:solidFill>
                <a:sym typeface="Calibri"/>
              </a:endParaRPr>
            </a:p>
          </p:txBody>
        </p:sp>
        <p:sp>
          <p:nvSpPr>
            <p:cNvPr id="35" name="Shape 179"/>
            <p:cNvSpPr/>
            <p:nvPr/>
          </p:nvSpPr>
          <p:spPr>
            <a:xfrm>
              <a:off x="83667" y="151503"/>
              <a:ext cx="403975" cy="2462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defTabSz="804647">
                <a:defRPr sz="1200">
                  <a:latin typeface="+mj-lt"/>
                  <a:ea typeface="+mj-ea"/>
                  <a:cs typeface="+mj-cs"/>
                  <a:sym typeface="Calibri"/>
                </a:defRPr>
              </a:lvl1pPr>
            </a:lstStyle>
            <a:p>
              <a:pPr algn="ctr"/>
              <a:r>
                <a:rPr sz="1600" b="1">
                  <a:solidFill>
                    <a:prstClr val="black"/>
                  </a:solidFill>
                </a:rPr>
                <a:t>金融</a:t>
              </a:r>
            </a:p>
          </p:txBody>
        </p:sp>
      </p:grpSp>
      <p:sp>
        <p:nvSpPr>
          <p:cNvPr id="26" name="Shape 127"/>
          <p:cNvSpPr/>
          <p:nvPr/>
        </p:nvSpPr>
        <p:spPr>
          <a:xfrm>
            <a:off x="6823142"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生命科学</a:t>
            </a:r>
            <a:endParaRPr sz="1600" b="1" dirty="0">
              <a:solidFill>
                <a:prstClr val="black"/>
              </a:solidFill>
              <a:sym typeface="Calibri"/>
            </a:endParaRPr>
          </a:p>
        </p:txBody>
      </p:sp>
      <p:sp>
        <p:nvSpPr>
          <p:cNvPr id="27" name="Shape 136"/>
          <p:cNvSpPr/>
          <p:nvPr/>
        </p:nvSpPr>
        <p:spPr>
          <a:xfrm>
            <a:off x="7564049"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srgbClr val="FF0000"/>
                </a:solidFill>
                <a:sym typeface="Calibri"/>
              </a:rPr>
              <a:t>人工知能</a:t>
            </a:r>
            <a:endParaRPr sz="1600" b="1" dirty="0">
              <a:solidFill>
                <a:srgbClr val="FF0000"/>
              </a:solidFill>
              <a:sym typeface="Calibri"/>
            </a:endParaRPr>
          </a:p>
        </p:txBody>
      </p:sp>
      <p:sp>
        <p:nvSpPr>
          <p:cNvPr id="28" name="Shape 147"/>
          <p:cNvSpPr/>
          <p:nvPr/>
        </p:nvSpPr>
        <p:spPr>
          <a:xfrm>
            <a:off x="8293159" y="4854170"/>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画像音声</a:t>
            </a:r>
            <a:endParaRPr sz="1600" b="1" dirty="0">
              <a:solidFill>
                <a:prstClr val="black"/>
              </a:solidFill>
              <a:sym typeface="Calibri"/>
            </a:endParaRPr>
          </a:p>
        </p:txBody>
      </p:sp>
      <p:sp>
        <p:nvSpPr>
          <p:cNvPr id="29" name="Shape 150"/>
          <p:cNvSpPr/>
          <p:nvPr/>
        </p:nvSpPr>
        <p:spPr>
          <a:xfrm>
            <a:off x="5364928" y="4854172"/>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文献解析</a:t>
            </a:r>
            <a:endParaRPr sz="1600" b="1" dirty="0">
              <a:solidFill>
                <a:prstClr val="black"/>
              </a:solidFill>
              <a:sym typeface="Calibri"/>
            </a:endParaRPr>
          </a:p>
        </p:txBody>
      </p:sp>
      <p:grpSp>
        <p:nvGrpSpPr>
          <p:cNvPr id="30" name="Group 155"/>
          <p:cNvGrpSpPr/>
          <p:nvPr/>
        </p:nvGrpSpPr>
        <p:grpSpPr>
          <a:xfrm>
            <a:off x="4635821" y="4854172"/>
            <a:ext cx="761150" cy="739376"/>
            <a:chOff x="-1" y="-1"/>
            <a:chExt cx="571315" cy="549228"/>
          </a:xfrm>
          <a:solidFill>
            <a:schemeClr val="accent2">
              <a:lumMod val="20000"/>
              <a:lumOff val="80000"/>
            </a:schemeClr>
          </a:solidFill>
        </p:grpSpPr>
        <p:sp>
          <p:nvSpPr>
            <p:cNvPr id="32" name="Shape 153"/>
            <p:cNvSpPr/>
            <p:nvPr/>
          </p:nvSpPr>
          <p:spPr>
            <a:xfrm>
              <a:off x="-1" y="-1"/>
              <a:ext cx="571315" cy="549228"/>
            </a:xfrm>
            <a:prstGeom prst="ellipse">
              <a:avLst/>
            </a:prstGeom>
            <a:grp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endParaRPr sz="1600" b="1">
                <a:solidFill>
                  <a:prstClr val="black"/>
                </a:solidFill>
                <a:sym typeface="Calibri"/>
              </a:endParaRPr>
            </a:p>
          </p:txBody>
        </p:sp>
        <p:sp>
          <p:nvSpPr>
            <p:cNvPr id="33" name="Shape 154"/>
            <p:cNvSpPr/>
            <p:nvPr/>
          </p:nvSpPr>
          <p:spPr>
            <a:xfrm>
              <a:off x="83667" y="151501"/>
              <a:ext cx="403973" cy="246208"/>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2201" tIns="42201" rIns="42201" bIns="42201" numCol="1" anchor="ctr">
              <a:spAutoFit/>
            </a:bodyPr>
            <a:lstStyle>
              <a:lvl1pPr defTabSz="1075248">
                <a:defRPr sz="1200">
                  <a:latin typeface="+mj-lt"/>
                  <a:ea typeface="+mj-ea"/>
                  <a:cs typeface="+mj-cs"/>
                  <a:sym typeface="Calibri"/>
                </a:defRPr>
              </a:lvl1pPr>
            </a:lstStyle>
            <a:p>
              <a:pPr algn="ctr"/>
              <a:r>
                <a:rPr sz="1600" b="1">
                  <a:solidFill>
                    <a:prstClr val="black"/>
                  </a:solidFill>
                </a:rPr>
                <a:t>気象</a:t>
              </a:r>
            </a:p>
          </p:txBody>
        </p:sp>
      </p:grpSp>
      <p:sp>
        <p:nvSpPr>
          <p:cNvPr id="31" name="Shape 184"/>
          <p:cNvSpPr/>
          <p:nvPr/>
        </p:nvSpPr>
        <p:spPr>
          <a:xfrm>
            <a:off x="6094035" y="4854170"/>
            <a:ext cx="761149" cy="739374"/>
          </a:xfrm>
          <a:prstGeom prst="ellipse">
            <a:avLst/>
          </a:prstGeom>
          <a:solidFill>
            <a:schemeClr val="accent2">
              <a:lumMod val="20000"/>
              <a:lumOff val="80000"/>
            </a:schemeClr>
          </a:solidFill>
          <a:ln w="12700" cap="flat">
            <a:noFill/>
            <a:miter lim="400000"/>
          </a:ln>
          <a:effectLst/>
        </p:spPr>
        <p:txBody>
          <a:bodyPr wrap="square" lIns="42201" tIns="42201" rIns="42201" bIns="42201" numCol="1" anchor="ctr">
            <a:noAutofit/>
          </a:bodyPr>
          <a:lstStyle/>
          <a:p>
            <a:pPr algn="ctr" defTabSz="992561">
              <a:defRPr sz="1200">
                <a:latin typeface="+mj-lt"/>
                <a:ea typeface="+mj-ea"/>
                <a:cs typeface="+mj-cs"/>
                <a:sym typeface="Calibri"/>
              </a:defRPr>
            </a:pPr>
            <a:r>
              <a:rPr lang="ja-JP" altLang="en-US" sz="1600" b="1" dirty="0">
                <a:solidFill>
                  <a:prstClr val="black"/>
                </a:solidFill>
                <a:sym typeface="Calibri"/>
              </a:rPr>
              <a:t>地球科学</a:t>
            </a:r>
            <a:endParaRPr sz="1600" b="1" dirty="0">
              <a:solidFill>
                <a:prstClr val="black"/>
              </a:solidFill>
              <a:sym typeface="Calibri"/>
            </a:endParaRPr>
          </a:p>
        </p:txBody>
      </p:sp>
      <p:sp>
        <p:nvSpPr>
          <p:cNvPr id="38" name="Rectangle 3"/>
          <p:cNvSpPr txBox="1">
            <a:spLocks noChangeArrowheads="1"/>
          </p:cNvSpPr>
          <p:nvPr/>
        </p:nvSpPr>
        <p:spPr bwMode="auto">
          <a:xfrm>
            <a:off x="113960" y="5681515"/>
            <a:ext cx="8940348" cy="7978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lang="ja-JP" altLang="en-US" sz="2400" kern="0" dirty="0">
                <a:solidFill>
                  <a:srgbClr val="002060"/>
                </a:solidFill>
              </a:rPr>
              <a:t>データ科学イノベーション教育研究センター</a:t>
            </a:r>
            <a:r>
              <a:rPr lang="ja-JP" altLang="en-US" sz="2400" kern="0" dirty="0"/>
              <a:t>は全学共通教育での</a:t>
            </a:r>
            <a:endParaRPr lang="en-US" altLang="ja-JP" sz="2400" kern="0" dirty="0"/>
          </a:p>
          <a:p>
            <a:pPr marL="0" indent="0" eaLnBrk="1" hangingPunct="1">
              <a:lnSpc>
                <a:spcPct val="90000"/>
              </a:lnSpc>
              <a:spcBef>
                <a:spcPct val="0"/>
              </a:spcBef>
              <a:buNone/>
            </a:pPr>
            <a:r>
              <a:rPr lang="ja-JP" altLang="en-US" sz="2400" kern="0" dirty="0"/>
              <a:t>統計学を中心としたデータ科学科目を</a:t>
            </a:r>
            <a:r>
              <a:rPr lang="ja-JP" altLang="en-US" sz="2400" dirty="0"/>
              <a:t>整備・設計・実施する組織です</a:t>
            </a:r>
            <a:endParaRPr lang="en-US" altLang="ja-JP" sz="2400" kern="0" dirty="0">
              <a:solidFill>
                <a:srgbClr val="FF0000"/>
              </a:solidFill>
            </a:endParaRPr>
          </a:p>
        </p:txBody>
      </p:sp>
    </p:spTree>
    <p:extLst>
      <p:ext uri="{BB962C8B-B14F-4D97-AF65-F5344CB8AC3E}">
        <p14:creationId xmlns:p14="http://schemas.microsoft.com/office/powerpoint/2010/main" val="376416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041" y="38100"/>
            <a:ext cx="8358797" cy="762000"/>
          </a:xfrm>
        </p:spPr>
        <p:txBody>
          <a:bodyPr/>
          <a:lstStyle/>
          <a:p>
            <a:r>
              <a:rPr kumimoji="1" lang="ja-JP" altLang="en-US" dirty="0"/>
              <a:t>統計学は数学の一部ではありません</a:t>
            </a:r>
          </a:p>
        </p:txBody>
      </p:sp>
      <p:sp>
        <p:nvSpPr>
          <p:cNvPr id="3" name="コンテンツ プレースホルダー 2"/>
          <p:cNvSpPr>
            <a:spLocks noGrp="1"/>
          </p:cNvSpPr>
          <p:nvPr>
            <p:ph idx="1"/>
          </p:nvPr>
        </p:nvSpPr>
        <p:spPr>
          <a:xfrm>
            <a:off x="112733" y="984224"/>
            <a:ext cx="8868427" cy="5749446"/>
          </a:xfrm>
        </p:spPr>
        <p:txBody>
          <a:bodyPr/>
          <a:lstStyle/>
          <a:p>
            <a:r>
              <a:rPr kumimoji="1" lang="ja-JP" altLang="en-US" sz="2800" dirty="0"/>
              <a:t>日本</a:t>
            </a:r>
            <a:r>
              <a:rPr lang="ja-JP" altLang="en-US" sz="2800" dirty="0"/>
              <a:t>における</a:t>
            </a:r>
            <a:r>
              <a:rPr kumimoji="1" lang="ja-JP" altLang="en-US" sz="2800" dirty="0"/>
              <a:t>高校までのカリキュラムでは，</a:t>
            </a:r>
            <a:r>
              <a:rPr kumimoji="1" lang="ja-JP" altLang="en-US" sz="2800" dirty="0">
                <a:solidFill>
                  <a:srgbClr val="FF0000"/>
                </a:solidFill>
              </a:rPr>
              <a:t>統計的手法</a:t>
            </a:r>
            <a:r>
              <a:rPr kumimoji="1" lang="ja-JP" altLang="en-US" sz="2800" dirty="0"/>
              <a:t>は</a:t>
            </a:r>
            <a:r>
              <a:rPr kumimoji="1" lang="ja-JP" altLang="en-US" sz="2800" dirty="0">
                <a:solidFill>
                  <a:srgbClr val="0070C0"/>
                </a:solidFill>
              </a:rPr>
              <a:t>数学</a:t>
            </a:r>
            <a:r>
              <a:rPr kumimoji="1" lang="ja-JP" altLang="en-US" sz="2800" dirty="0"/>
              <a:t>の</a:t>
            </a:r>
            <a:r>
              <a:rPr lang="ja-JP" altLang="en-US" sz="2800" dirty="0"/>
              <a:t>一部として組み込まれています</a:t>
            </a:r>
            <a:endParaRPr lang="en-US" altLang="ja-JP" sz="2800" dirty="0"/>
          </a:p>
          <a:p>
            <a:pPr lvl="1"/>
            <a:r>
              <a:rPr lang="ja-JP" altLang="en-US" sz="2400" dirty="0"/>
              <a:t>高校では</a:t>
            </a:r>
            <a:r>
              <a:rPr lang="ja-JP" altLang="en-US" sz="2400" dirty="0">
                <a:solidFill>
                  <a:srgbClr val="0070C0"/>
                </a:solidFill>
              </a:rPr>
              <a:t>数学</a:t>
            </a:r>
            <a:r>
              <a:rPr lang="en-US" altLang="ja-JP" sz="2400" dirty="0">
                <a:solidFill>
                  <a:srgbClr val="0070C0"/>
                </a:solidFill>
              </a:rPr>
              <a:t>I</a:t>
            </a:r>
            <a:r>
              <a:rPr lang="ja-JP" altLang="en-US" sz="2400" dirty="0">
                <a:solidFill>
                  <a:srgbClr val="0070C0"/>
                </a:solidFill>
              </a:rPr>
              <a:t>「データの分析」</a:t>
            </a:r>
            <a:r>
              <a:rPr lang="ja-JP" altLang="en-US" sz="2400" dirty="0"/>
              <a:t>，</a:t>
            </a:r>
            <a:r>
              <a:rPr lang="ja-JP" altLang="en-US" sz="2400" dirty="0">
                <a:solidFill>
                  <a:srgbClr val="0070C0"/>
                </a:solidFill>
              </a:rPr>
              <a:t>数学</a:t>
            </a:r>
            <a:r>
              <a:rPr lang="en-US" altLang="ja-JP" sz="2400" dirty="0">
                <a:solidFill>
                  <a:srgbClr val="0070C0"/>
                </a:solidFill>
              </a:rPr>
              <a:t>B</a:t>
            </a:r>
            <a:r>
              <a:rPr lang="ja-JP" altLang="en-US" sz="2400" dirty="0">
                <a:solidFill>
                  <a:srgbClr val="0070C0"/>
                </a:solidFill>
              </a:rPr>
              <a:t>「確率分布と統計的推測」</a:t>
            </a:r>
            <a:endParaRPr lang="en-US" altLang="ja-JP" sz="2400" dirty="0">
              <a:solidFill>
                <a:srgbClr val="0070C0"/>
              </a:solidFill>
            </a:endParaRPr>
          </a:p>
          <a:p>
            <a:pPr lvl="1"/>
            <a:r>
              <a:rPr lang="ja-JP" altLang="en-US" sz="2400" dirty="0"/>
              <a:t>歴史的には，著名な数学者が統計的手法の構築に大きく貢献したことは事実です</a:t>
            </a:r>
            <a:endParaRPr kumimoji="1" lang="en-US" altLang="ja-JP" sz="2400" dirty="0"/>
          </a:p>
          <a:p>
            <a:pPr marL="0" indent="0">
              <a:buNone/>
            </a:pPr>
            <a:r>
              <a:rPr lang="ja-JP" altLang="en-US" sz="2800" dirty="0"/>
              <a:t>しかし</a:t>
            </a:r>
            <a:endParaRPr lang="en-US" altLang="ja-JP" sz="2800" dirty="0"/>
          </a:p>
          <a:p>
            <a:r>
              <a:rPr kumimoji="1" lang="ja-JP" altLang="en-US" sz="2800" dirty="0"/>
              <a:t>統計学は数学を基盤とする別の学問です</a:t>
            </a:r>
            <a:endParaRPr kumimoji="1" lang="en-US" altLang="ja-JP" sz="2800" dirty="0"/>
          </a:p>
          <a:p>
            <a:pPr lvl="1"/>
            <a:r>
              <a:rPr kumimoji="1" lang="ja-JP" altLang="en-US" sz="2400" dirty="0"/>
              <a:t>「</a:t>
            </a:r>
            <a:r>
              <a:rPr lang="ja-JP" altLang="en-US" sz="2400" dirty="0"/>
              <a:t>日本統計学会</a:t>
            </a:r>
            <a:r>
              <a:rPr kumimoji="1" lang="ja-JP" altLang="en-US" sz="2400" dirty="0"/>
              <a:t>」と「日本</a:t>
            </a:r>
            <a:r>
              <a:rPr lang="ja-JP" altLang="en-US" sz="2400" dirty="0"/>
              <a:t>数学会</a:t>
            </a:r>
            <a:r>
              <a:rPr kumimoji="1" lang="ja-JP" altLang="en-US" sz="2400" dirty="0"/>
              <a:t>」は別組織です</a:t>
            </a:r>
            <a:endParaRPr kumimoji="1" lang="en-US" altLang="ja-JP" sz="2400" dirty="0"/>
          </a:p>
          <a:p>
            <a:r>
              <a:rPr lang="en-US" altLang="ja-JP" sz="2800" dirty="0"/>
              <a:t>IT</a:t>
            </a:r>
            <a:r>
              <a:rPr lang="ja-JP" altLang="en-US" sz="2800" dirty="0"/>
              <a:t>の発達により</a:t>
            </a:r>
            <a:r>
              <a:rPr lang="en-US" altLang="ja-JP" sz="2800" dirty="0"/>
              <a:t>, </a:t>
            </a:r>
            <a:r>
              <a:rPr lang="ja-JP" altLang="en-US" sz="2800" dirty="0">
                <a:solidFill>
                  <a:srgbClr val="FF0000"/>
                </a:solidFill>
              </a:rPr>
              <a:t>情報学</a:t>
            </a:r>
            <a:r>
              <a:rPr lang="ja-JP" altLang="en-US" sz="2800" dirty="0"/>
              <a:t>との関係が密接になり，現代は</a:t>
            </a:r>
            <a:endParaRPr lang="en-US" altLang="ja-JP" sz="2800" dirty="0"/>
          </a:p>
          <a:p>
            <a:pPr marL="0" indent="0">
              <a:spcBef>
                <a:spcPts val="1200"/>
              </a:spcBef>
              <a:spcAft>
                <a:spcPts val="1200"/>
              </a:spcAft>
              <a:buNone/>
            </a:pPr>
            <a:r>
              <a:rPr lang="ja-JP" altLang="en-US" sz="2800" dirty="0"/>
              <a:t>　　　　　</a:t>
            </a:r>
            <a:r>
              <a:rPr lang="ja-JP" altLang="en-US" sz="2800" dirty="0">
                <a:solidFill>
                  <a:srgbClr val="FF0000"/>
                </a:solidFill>
              </a:rPr>
              <a:t>統計学</a:t>
            </a:r>
            <a:r>
              <a:rPr lang="en-US" altLang="ja-JP" sz="2800" dirty="0">
                <a:solidFill>
                  <a:srgbClr val="FF0000"/>
                </a:solidFill>
              </a:rPr>
              <a:t>×</a:t>
            </a:r>
            <a:r>
              <a:rPr lang="ja-JP" altLang="en-US" sz="2800" dirty="0">
                <a:solidFill>
                  <a:srgbClr val="FF0000"/>
                </a:solidFill>
              </a:rPr>
              <a:t>情報学</a:t>
            </a:r>
            <a:r>
              <a:rPr lang="en-US" altLang="ja-JP" sz="2800" dirty="0">
                <a:solidFill>
                  <a:srgbClr val="FF0000"/>
                </a:solidFill>
              </a:rPr>
              <a:t>×</a:t>
            </a:r>
            <a:r>
              <a:rPr lang="ja-JP" altLang="en-US" sz="2800" dirty="0">
                <a:solidFill>
                  <a:srgbClr val="FF0000"/>
                </a:solidFill>
              </a:rPr>
              <a:t>数学＝データ科学</a:t>
            </a:r>
            <a:endParaRPr lang="en-US" altLang="ja-JP" sz="2800" dirty="0">
              <a:solidFill>
                <a:srgbClr val="FF0000"/>
              </a:solidFill>
            </a:endParaRPr>
          </a:p>
          <a:p>
            <a:pPr marL="0" indent="0">
              <a:buNone/>
            </a:pPr>
            <a:r>
              <a:rPr lang="ja-JP" altLang="en-US" sz="2800" dirty="0"/>
              <a:t>　 のどれもが重要です</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9197EE5-F942-49F7-B9CB-4950D9270250}" type="slidenum">
              <a:rPr lang="en-US" altLang="ja-JP" smtClean="0">
                <a:solidFill>
                  <a:srgbClr val="000000"/>
                </a:solidFill>
              </a:rPr>
              <a:pPr>
                <a:defRPr/>
              </a:pPr>
              <a:t>5</a:t>
            </a:fld>
            <a:endParaRPr lang="en-US" altLang="ja-JP" dirty="0">
              <a:solidFill>
                <a:srgbClr val="000000"/>
              </a:solidFill>
            </a:endParaRPr>
          </a:p>
        </p:txBody>
      </p:sp>
      <p:sp>
        <p:nvSpPr>
          <p:cNvPr id="5" name="正方形/長方形 4">
            <a:extLst>
              <a:ext uri="{FF2B5EF4-FFF2-40B4-BE49-F238E27FC236}">
                <a16:creationId xmlns:a16="http://schemas.microsoft.com/office/drawing/2014/main" id="{862D2E25-C1F8-48CD-95BA-98668659CD10}"/>
              </a:ext>
            </a:extLst>
          </p:cNvPr>
          <p:cNvSpPr/>
          <p:nvPr/>
        </p:nvSpPr>
        <p:spPr bwMode="auto">
          <a:xfrm>
            <a:off x="1176692" y="5496282"/>
            <a:ext cx="6113456" cy="736256"/>
          </a:xfrm>
          <a:prstGeom prst="rect">
            <a:avLst/>
          </a:prstGeom>
          <a:noFill/>
          <a:ln w="5715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lnSpc>
                <a:spcPct val="90000"/>
              </a:lnSpc>
            </a:pPr>
            <a:endParaRPr lang="en-US" altLang="ja-JP" sz="2400" dirty="0">
              <a:solidFill>
                <a:srgbClr val="FF0000"/>
              </a:solidFill>
            </a:endParaRPr>
          </a:p>
        </p:txBody>
      </p:sp>
    </p:spTree>
    <p:extLst>
      <p:ext uri="{BB962C8B-B14F-4D97-AF65-F5344CB8AC3E}">
        <p14:creationId xmlns:p14="http://schemas.microsoft.com/office/powerpoint/2010/main" val="370917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9197EE5-F942-49F7-B9CB-4950D9270250}" type="slidenum">
              <a:rPr lang="en-US" altLang="ja-JP" smtClean="0">
                <a:solidFill>
                  <a:srgbClr val="000000"/>
                </a:solidFill>
              </a:rPr>
              <a:pPr>
                <a:defRPr/>
              </a:pPr>
              <a:t>6</a:t>
            </a:fld>
            <a:endParaRPr lang="en-US" altLang="ja-JP">
              <a:solidFill>
                <a:srgbClr val="000000"/>
              </a:solidFill>
            </a:endParaRPr>
          </a:p>
        </p:txBody>
      </p:sp>
      <p:sp>
        <p:nvSpPr>
          <p:cNvPr id="7" name="タイトル 1">
            <a:extLst>
              <a:ext uri="{FF2B5EF4-FFF2-40B4-BE49-F238E27FC236}">
                <a16:creationId xmlns:a16="http://schemas.microsoft.com/office/drawing/2014/main" id="{521F2615-0B96-4AE8-92A7-5F41C29FD7EE}"/>
              </a:ext>
            </a:extLst>
          </p:cNvPr>
          <p:cNvSpPr>
            <a:spLocks noGrp="1"/>
          </p:cNvSpPr>
          <p:nvPr>
            <p:ph type="title"/>
          </p:nvPr>
        </p:nvSpPr>
        <p:spPr>
          <a:xfrm>
            <a:off x="211657" y="107578"/>
            <a:ext cx="5918832" cy="611171"/>
          </a:xfrm>
        </p:spPr>
        <p:txBody>
          <a:bodyPr/>
          <a:lstStyle/>
          <a:p>
            <a:r>
              <a:rPr kumimoji="1" lang="ja-JP" altLang="en-US" dirty="0"/>
              <a:t>データ科学と人工知能</a:t>
            </a:r>
            <a:r>
              <a:rPr kumimoji="1" lang="en-US" altLang="ja-JP" dirty="0"/>
              <a:t>(AI)</a:t>
            </a:r>
            <a:endParaRPr kumimoji="1" lang="ja-JP" altLang="en-US" dirty="0"/>
          </a:p>
        </p:txBody>
      </p:sp>
      <p:sp>
        <p:nvSpPr>
          <p:cNvPr id="9" name="Rectangle 3"/>
          <p:cNvSpPr txBox="1">
            <a:spLocks noChangeArrowheads="1"/>
          </p:cNvSpPr>
          <p:nvPr/>
        </p:nvSpPr>
        <p:spPr bwMode="auto">
          <a:xfrm>
            <a:off x="310861" y="784829"/>
            <a:ext cx="6181012" cy="80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kumimoji="0" lang="en-US" altLang="ja-JP" sz="2400" dirty="0">
                <a:solidFill>
                  <a:srgbClr val="FF0000"/>
                </a:solidFill>
                <a:latin typeface="Times New Roman" panose="02020603050405020304" pitchFamily="18" charset="0"/>
              </a:rPr>
              <a:t>2011</a:t>
            </a:r>
            <a:r>
              <a:rPr kumimoji="0" lang="ja-JP" altLang="en-US" sz="2400" dirty="0">
                <a:solidFill>
                  <a:srgbClr val="FF0000"/>
                </a:solidFill>
                <a:latin typeface="Times New Roman" panose="02020603050405020304" pitchFamily="18" charset="0"/>
              </a:rPr>
              <a:t>年 </a:t>
            </a:r>
            <a:r>
              <a:rPr kumimoji="0" lang="ja-JP" altLang="en-US" sz="2400" dirty="0">
                <a:solidFill>
                  <a:srgbClr val="006633"/>
                </a:solidFill>
                <a:latin typeface="Times New Roman" panose="02020603050405020304" pitchFamily="18" charset="0"/>
              </a:rPr>
              <a:t>衆議院会議録作成システムに</a:t>
            </a:r>
            <a:endParaRPr kumimoji="0" lang="en-US" altLang="ja-JP" sz="2400" dirty="0">
              <a:solidFill>
                <a:srgbClr val="006633"/>
              </a:solidFill>
              <a:latin typeface="Times New Roman" panose="02020603050405020304" pitchFamily="18" charset="0"/>
            </a:endParaRPr>
          </a:p>
          <a:p>
            <a:pPr marL="0" indent="0" eaLnBrk="1" hangingPunct="1">
              <a:lnSpc>
                <a:spcPct val="90000"/>
              </a:lnSpc>
              <a:spcBef>
                <a:spcPct val="0"/>
              </a:spcBef>
              <a:buNone/>
            </a:pPr>
            <a:r>
              <a:rPr kumimoji="0" lang="ja-JP" altLang="en-US" sz="2400" dirty="0">
                <a:solidFill>
                  <a:srgbClr val="006633"/>
                </a:solidFill>
                <a:latin typeface="Times New Roman" panose="02020603050405020304" pitchFamily="18" charset="0"/>
              </a:rPr>
              <a:t>京都大学で開発された</a:t>
            </a:r>
            <a:r>
              <a:rPr kumimoji="0" lang="zh-TW" altLang="en-US" sz="2400" dirty="0">
                <a:solidFill>
                  <a:srgbClr val="006633"/>
                </a:solidFill>
                <a:latin typeface="Times New Roman" panose="02020603050405020304" pitchFamily="18" charset="0"/>
              </a:rPr>
              <a:t>音声認識技術</a:t>
            </a:r>
            <a:r>
              <a:rPr kumimoji="0" lang="ja-JP" altLang="en-US" sz="2400" dirty="0">
                <a:solidFill>
                  <a:srgbClr val="006633"/>
                </a:solidFill>
                <a:latin typeface="Times New Roman" panose="02020603050405020304" pitchFamily="18" charset="0"/>
              </a:rPr>
              <a:t>が採用</a:t>
            </a:r>
            <a:endParaRPr lang="ja-JP" altLang="en-US" sz="2400" kern="0" dirty="0"/>
          </a:p>
        </p:txBody>
      </p:sp>
      <p:pic>
        <p:nvPicPr>
          <p:cNvPr id="13" name="Picture 7" descr="j0310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 y="2228713"/>
            <a:ext cx="1852440" cy="223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47738" y="1782102"/>
            <a:ext cx="208026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8"/>
          <p:cNvSpPr txBox="1">
            <a:spLocks noChangeArrowheads="1"/>
          </p:cNvSpPr>
          <p:nvPr/>
        </p:nvSpPr>
        <p:spPr bwMode="auto">
          <a:xfrm>
            <a:off x="5781475" y="3944817"/>
            <a:ext cx="2981521" cy="1200329"/>
          </a:xfrm>
          <a:prstGeom prst="rect">
            <a:avLst/>
          </a:prstGeom>
          <a:solidFill>
            <a:schemeClr val="tx1"/>
          </a:solidFill>
          <a:ln w="9525">
            <a:solidFill>
              <a:schemeClr val="tx1"/>
            </a:solidFill>
            <a:miter lim="800000"/>
            <a:headEnd/>
            <a:tailEnd/>
          </a:ln>
          <a:effectLst/>
        </p:spPr>
        <p:txBody>
          <a:bodyPr wrap="squar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pPr>
            <a:r>
              <a:rPr kumimoji="0" lang="ja-JP" altLang="ja-JP" dirty="0">
                <a:solidFill>
                  <a:schemeClr val="bg1"/>
                </a:solidFill>
                <a:latin typeface="Times New Roman" panose="02020603050405020304" pitchFamily="18" charset="0"/>
              </a:rPr>
              <a:t>事務事業の仕分けをはじめとしたご提案をいただきました．</a:t>
            </a:r>
          </a:p>
        </p:txBody>
      </p:sp>
      <p:pic>
        <p:nvPicPr>
          <p:cNvPr id="2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472" y="135340"/>
            <a:ext cx="20828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
          <p:cNvSpPr txBox="1">
            <a:spLocks noChangeArrowheads="1"/>
          </p:cNvSpPr>
          <p:nvPr/>
        </p:nvSpPr>
        <p:spPr bwMode="auto">
          <a:xfrm>
            <a:off x="61109" y="5319000"/>
            <a:ext cx="2921598" cy="13713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lang="ja-JP" altLang="en-US" sz="2400" kern="0" dirty="0">
                <a:solidFill>
                  <a:srgbClr val="FF6600"/>
                </a:solidFill>
              </a:rPr>
              <a:t>情報学</a:t>
            </a:r>
            <a:endParaRPr lang="en-US" altLang="ja-JP" sz="2400" kern="0" dirty="0">
              <a:solidFill>
                <a:srgbClr val="FF6600"/>
              </a:solidFill>
            </a:endParaRPr>
          </a:p>
          <a:p>
            <a:pPr marL="0" indent="0" eaLnBrk="1" hangingPunct="1">
              <a:lnSpc>
                <a:spcPct val="90000"/>
              </a:lnSpc>
              <a:spcBef>
                <a:spcPct val="0"/>
              </a:spcBef>
              <a:buNone/>
            </a:pPr>
            <a:r>
              <a:rPr lang="ja-JP" altLang="en-US" sz="2400" kern="0" dirty="0">
                <a:solidFill>
                  <a:srgbClr val="FF0000"/>
                </a:solidFill>
              </a:rPr>
              <a:t>膨大な量</a:t>
            </a:r>
            <a:r>
              <a:rPr lang="ja-JP" altLang="en-US" sz="2400" kern="0" dirty="0"/>
              <a:t>の国会質疑音声記録と国会議事録の</a:t>
            </a:r>
            <a:r>
              <a:rPr lang="ja-JP" altLang="en-US" sz="2400" kern="0" dirty="0">
                <a:solidFill>
                  <a:srgbClr val="FF0000"/>
                </a:solidFill>
              </a:rPr>
              <a:t>データベース</a:t>
            </a:r>
            <a:endParaRPr lang="en-US" altLang="ja-JP" sz="2400" kern="0" dirty="0">
              <a:solidFill>
                <a:srgbClr val="FF0000"/>
              </a:solidFill>
            </a:endParaRPr>
          </a:p>
        </p:txBody>
      </p:sp>
      <p:sp>
        <p:nvSpPr>
          <p:cNvPr id="48" name="Rectangle 3"/>
          <p:cNvSpPr txBox="1">
            <a:spLocks noChangeArrowheads="1"/>
          </p:cNvSpPr>
          <p:nvPr/>
        </p:nvSpPr>
        <p:spPr bwMode="auto">
          <a:xfrm>
            <a:off x="5240044" y="5318999"/>
            <a:ext cx="3816870" cy="1371373"/>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ts val="0"/>
              </a:spcBef>
              <a:buNone/>
            </a:pPr>
            <a:r>
              <a:rPr lang="ja-JP" altLang="en-US" sz="2400" kern="0" dirty="0">
                <a:solidFill>
                  <a:srgbClr val="FF6600"/>
                </a:solidFill>
              </a:rPr>
              <a:t>数学　　　　　</a:t>
            </a:r>
            <a:r>
              <a:rPr lang="en-US" altLang="ja-JP" sz="2400" dirty="0">
                <a:latin typeface="Times New Roman" panose="02020603050405020304" pitchFamily="18" charset="0"/>
              </a:rPr>
              <a:t> </a:t>
            </a:r>
            <a:r>
              <a:rPr lang="ja-JP" altLang="en-US" sz="2400" dirty="0">
                <a:latin typeface="Times New Roman" panose="02020603050405020304" pitchFamily="18" charset="0"/>
              </a:rPr>
              <a:t>　　</a:t>
            </a:r>
            <a:r>
              <a:rPr lang="en-US" altLang="ja-JP" sz="2400" dirty="0">
                <a:latin typeface="Times New Roman" panose="02020603050405020304" pitchFamily="18" charset="0"/>
              </a:rPr>
              <a:t>P</a:t>
            </a:r>
            <a:r>
              <a:rPr lang="en-US" altLang="ja-JP" sz="2400" i="1" baseline="-25000" dirty="0">
                <a:latin typeface="Times New Roman" panose="02020603050405020304" pitchFamily="18" charset="0"/>
              </a:rPr>
              <a:t>A</a:t>
            </a:r>
            <a:r>
              <a:rPr lang="en-US" altLang="ja-JP" sz="2400" dirty="0">
                <a:latin typeface="Times New Roman" panose="02020603050405020304" pitchFamily="18" charset="0"/>
              </a:rPr>
              <a:t>(</a:t>
            </a:r>
            <a:r>
              <a:rPr lang="en-US" altLang="ja-JP" sz="2400" i="1" dirty="0">
                <a:latin typeface="Times New Roman" panose="02020603050405020304" pitchFamily="18" charset="0"/>
              </a:rPr>
              <a:t>B</a:t>
            </a:r>
            <a:r>
              <a:rPr lang="en-US" altLang="ja-JP" sz="2400" dirty="0">
                <a:latin typeface="Times New Roman" panose="02020603050405020304" pitchFamily="18" charset="0"/>
              </a:rPr>
              <a:t>) P(</a:t>
            </a:r>
            <a:r>
              <a:rPr lang="en-US" altLang="ja-JP" sz="2400" i="1" dirty="0">
                <a:latin typeface="Times New Roman" panose="02020603050405020304" pitchFamily="18" charset="0"/>
              </a:rPr>
              <a:t>A</a:t>
            </a:r>
            <a:r>
              <a:rPr lang="en-US" altLang="ja-JP" sz="2400" dirty="0">
                <a:latin typeface="Times New Roman" panose="02020603050405020304" pitchFamily="18" charset="0"/>
              </a:rPr>
              <a:t>)</a:t>
            </a:r>
            <a:r>
              <a:rPr lang="en-US" altLang="ja-JP" sz="2400" dirty="0"/>
              <a:t> </a:t>
            </a:r>
            <a:r>
              <a:rPr lang="ja-JP" altLang="en-US" sz="2400" dirty="0"/>
              <a:t>　　　　　　　　　　　　     　　　　           　　　　　　　　　</a:t>
            </a:r>
            <a:endParaRPr lang="en-US" altLang="ja-JP" sz="2400" dirty="0"/>
          </a:p>
          <a:p>
            <a:pPr eaLnBrk="1" hangingPunct="1">
              <a:lnSpc>
                <a:spcPct val="90000"/>
              </a:lnSpc>
              <a:spcBef>
                <a:spcPts val="600"/>
              </a:spcBef>
              <a:buNone/>
            </a:pPr>
            <a:r>
              <a:rPr lang="ja-JP" altLang="en-US" sz="2400" dirty="0">
                <a:latin typeface="Times New Roman" panose="02020603050405020304" pitchFamily="18" charset="0"/>
              </a:rPr>
              <a:t>　　　　　　  　　　　　</a:t>
            </a:r>
            <a:r>
              <a:rPr lang="en-US" altLang="ja-JP" sz="2400" dirty="0">
                <a:latin typeface="Times New Roman" panose="02020603050405020304" pitchFamily="18" charset="0"/>
              </a:rPr>
              <a:t>P(</a:t>
            </a:r>
            <a:r>
              <a:rPr lang="en-US" altLang="ja-JP" sz="2400" i="1" dirty="0">
                <a:latin typeface="Times New Roman" panose="02020603050405020304" pitchFamily="18" charset="0"/>
              </a:rPr>
              <a:t>B</a:t>
            </a:r>
            <a:r>
              <a:rPr lang="en-US" altLang="ja-JP" sz="2400" dirty="0">
                <a:latin typeface="Times New Roman" panose="02020603050405020304" pitchFamily="18" charset="0"/>
              </a:rPr>
              <a:t>)</a:t>
            </a:r>
            <a:r>
              <a:rPr lang="en-US" altLang="ja-JP" sz="2400" dirty="0"/>
              <a:t> </a:t>
            </a:r>
          </a:p>
        </p:txBody>
      </p:sp>
      <p:sp>
        <p:nvSpPr>
          <p:cNvPr id="49" name="Text Box 7"/>
          <p:cNvSpPr txBox="1">
            <a:spLocks noChangeArrowheads="1"/>
          </p:cNvSpPr>
          <p:nvPr/>
        </p:nvSpPr>
        <p:spPr bwMode="auto">
          <a:xfrm>
            <a:off x="6130489" y="5485303"/>
            <a:ext cx="1124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dirty="0">
                <a:solidFill>
                  <a:srgbClr val="000000"/>
                </a:solidFill>
                <a:latin typeface="Times New Roman" panose="02020603050405020304" pitchFamily="18" charset="0"/>
              </a:rPr>
              <a:t>P</a:t>
            </a:r>
            <a:r>
              <a:rPr lang="en-US" altLang="ja-JP" i="1" baseline="-25000" dirty="0">
                <a:solidFill>
                  <a:srgbClr val="000000"/>
                </a:solidFill>
                <a:latin typeface="Times New Roman" panose="02020603050405020304" pitchFamily="18" charset="0"/>
              </a:rPr>
              <a:t>B</a:t>
            </a:r>
            <a:r>
              <a:rPr lang="en-US" altLang="ja-JP" dirty="0">
                <a:solidFill>
                  <a:srgbClr val="000000"/>
                </a:solidFill>
                <a:latin typeface="Times New Roman" panose="02020603050405020304" pitchFamily="18" charset="0"/>
              </a:rPr>
              <a:t>(</a:t>
            </a:r>
            <a:r>
              <a:rPr lang="en-US" altLang="ja-JP" i="1" dirty="0">
                <a:solidFill>
                  <a:srgbClr val="000000"/>
                </a:solidFill>
                <a:latin typeface="Times New Roman" panose="02020603050405020304" pitchFamily="18" charset="0"/>
              </a:rPr>
              <a:t>A</a:t>
            </a:r>
            <a:r>
              <a:rPr lang="en-US" altLang="ja-JP" dirty="0">
                <a:solidFill>
                  <a:srgbClr val="000000"/>
                </a:solidFill>
                <a:latin typeface="Times New Roman" panose="02020603050405020304" pitchFamily="18" charset="0"/>
              </a:rPr>
              <a:t>) =</a:t>
            </a:r>
          </a:p>
        </p:txBody>
      </p:sp>
      <p:sp>
        <p:nvSpPr>
          <p:cNvPr id="51" name="Line 14"/>
          <p:cNvSpPr>
            <a:spLocks noChangeShapeType="1"/>
          </p:cNvSpPr>
          <p:nvPr/>
        </p:nvSpPr>
        <p:spPr bwMode="auto">
          <a:xfrm>
            <a:off x="7267222" y="5725371"/>
            <a:ext cx="1598533"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52" name="Rectangle 3"/>
          <p:cNvSpPr txBox="1">
            <a:spLocks noChangeArrowheads="1"/>
          </p:cNvSpPr>
          <p:nvPr/>
        </p:nvSpPr>
        <p:spPr bwMode="auto">
          <a:xfrm>
            <a:off x="3014947" y="5318999"/>
            <a:ext cx="2120472" cy="1371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spcBef>
                <a:spcPct val="0"/>
              </a:spcBef>
              <a:buNone/>
            </a:pPr>
            <a:r>
              <a:rPr lang="ja-JP" altLang="en-US" sz="2400" kern="0" dirty="0">
                <a:solidFill>
                  <a:srgbClr val="FF6600"/>
                </a:solidFill>
              </a:rPr>
              <a:t>統計学</a:t>
            </a:r>
          </a:p>
          <a:p>
            <a:pPr marL="0" indent="0" eaLnBrk="1" hangingPunct="1">
              <a:lnSpc>
                <a:spcPct val="90000"/>
              </a:lnSpc>
              <a:spcBef>
                <a:spcPct val="0"/>
              </a:spcBef>
              <a:buNone/>
            </a:pPr>
            <a:r>
              <a:rPr lang="ja-JP" altLang="en-US" sz="2400" kern="0" dirty="0"/>
              <a:t>音声記録と議事録の違いを</a:t>
            </a:r>
            <a:r>
              <a:rPr lang="ja-JP" altLang="en-US" sz="2400" kern="0" dirty="0">
                <a:solidFill>
                  <a:srgbClr val="FF0000"/>
                </a:solidFill>
              </a:rPr>
              <a:t>数式化</a:t>
            </a:r>
            <a:endParaRPr lang="en-US" altLang="ja-JP" sz="2400" kern="0" dirty="0">
              <a:solidFill>
                <a:srgbClr val="FF0000"/>
              </a:solidFill>
            </a:endParaRPr>
          </a:p>
        </p:txBody>
      </p:sp>
      <p:sp>
        <p:nvSpPr>
          <p:cNvPr id="2" name="右矢印 1"/>
          <p:cNvSpPr/>
          <p:nvPr/>
        </p:nvSpPr>
        <p:spPr bwMode="auto">
          <a:xfrm>
            <a:off x="2449917" y="2173799"/>
            <a:ext cx="711200" cy="636967"/>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3" name="テキスト ボックス 2"/>
          <p:cNvSpPr txBox="1"/>
          <p:nvPr/>
        </p:nvSpPr>
        <p:spPr>
          <a:xfrm>
            <a:off x="2405408" y="1700683"/>
            <a:ext cx="800219" cy="461665"/>
          </a:xfrm>
          <a:prstGeom prst="rect">
            <a:avLst/>
          </a:prstGeom>
          <a:noFill/>
        </p:spPr>
        <p:txBody>
          <a:bodyPr wrap="none" rtlCol="0">
            <a:spAutoFit/>
          </a:bodyPr>
          <a:lstStyle/>
          <a:p>
            <a:pPr algn="ctr"/>
            <a:r>
              <a:rPr kumimoji="1" lang="ja-JP" altLang="en-US" sz="2400" dirty="0"/>
              <a:t>従来</a:t>
            </a:r>
          </a:p>
        </p:txBody>
      </p:sp>
      <p:sp>
        <p:nvSpPr>
          <p:cNvPr id="28" name="右矢印 27"/>
          <p:cNvSpPr/>
          <p:nvPr/>
        </p:nvSpPr>
        <p:spPr bwMode="auto">
          <a:xfrm>
            <a:off x="2449917" y="3959632"/>
            <a:ext cx="711200" cy="636967"/>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ahoma" pitchFamily="34" charset="0"/>
              <a:ea typeface="ＭＳ Ｐゴシック" pitchFamily="50" charset="-128"/>
            </a:endParaRPr>
          </a:p>
        </p:txBody>
      </p:sp>
      <p:sp>
        <p:nvSpPr>
          <p:cNvPr id="29" name="テキスト ボックス 28"/>
          <p:cNvSpPr txBox="1"/>
          <p:nvPr/>
        </p:nvSpPr>
        <p:spPr>
          <a:xfrm>
            <a:off x="1916483" y="4608050"/>
            <a:ext cx="1621376" cy="461665"/>
          </a:xfrm>
          <a:prstGeom prst="rect">
            <a:avLst/>
          </a:prstGeom>
          <a:noFill/>
        </p:spPr>
        <p:txBody>
          <a:bodyPr wrap="square" rtlCol="0">
            <a:spAutoFit/>
          </a:bodyPr>
          <a:lstStyle/>
          <a:p>
            <a:pPr algn="ctr"/>
            <a:r>
              <a:rPr lang="ja-JP" altLang="en-US" sz="2400" dirty="0">
                <a:solidFill>
                  <a:srgbClr val="FF0000"/>
                </a:solidFill>
              </a:rPr>
              <a:t>新システム</a:t>
            </a:r>
            <a:endParaRPr kumimoji="1" lang="ja-JP" altLang="en-US" sz="2400" dirty="0">
              <a:solidFill>
                <a:srgbClr val="FF0000"/>
              </a:solidFill>
            </a:endParaRPr>
          </a:p>
        </p:txBody>
      </p:sp>
      <p:pic>
        <p:nvPicPr>
          <p:cNvPr id="30" name="Picture 9" descr="j0433050"/>
          <p:cNvPicPr>
            <a:picLocks noChangeAspect="1" noChangeArrowheads="1"/>
          </p:cNvPicPr>
          <p:nvPr/>
        </p:nvPicPr>
        <p:blipFill rotWithShape="1">
          <a:blip r:embed="rId6">
            <a:extLst>
              <a:ext uri="{28A0092B-C50C-407E-A947-70E740481C1C}">
                <a14:useLocalDpi xmlns:a14="http://schemas.microsoft.com/office/drawing/2010/main" val="0"/>
              </a:ext>
            </a:extLst>
          </a:blip>
          <a:srcRect l="12296" t="10918" r="7901" b="4888"/>
          <a:stretch/>
        </p:blipFill>
        <p:spPr bwMode="auto">
          <a:xfrm>
            <a:off x="3786584" y="3624944"/>
            <a:ext cx="1588655" cy="16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p:cNvPicPr>
            <a:picLocks noChangeAspect="1"/>
          </p:cNvPicPr>
          <p:nvPr/>
        </p:nvPicPr>
        <p:blipFill rotWithShape="1">
          <a:blip r:embed="rId7"/>
          <a:srcRect l="2801" t="1644" r="6449" b="8089"/>
          <a:stretch/>
        </p:blipFill>
        <p:spPr>
          <a:xfrm>
            <a:off x="5328915" y="6171031"/>
            <a:ext cx="3639127" cy="507279"/>
          </a:xfrm>
          <a:prstGeom prst="rect">
            <a:avLst/>
          </a:prstGeom>
        </p:spPr>
      </p:pic>
      <p:sp>
        <p:nvSpPr>
          <p:cNvPr id="22" name="テキスト ボックス 21"/>
          <p:cNvSpPr txBox="1"/>
          <p:nvPr/>
        </p:nvSpPr>
        <p:spPr>
          <a:xfrm>
            <a:off x="8456105" y="1602486"/>
            <a:ext cx="351378" cy="276999"/>
          </a:xfrm>
          <a:prstGeom prst="rect">
            <a:avLst/>
          </a:prstGeom>
          <a:noFill/>
        </p:spPr>
        <p:txBody>
          <a:bodyPr wrap="none" rtlCol="0">
            <a:spAutoFit/>
          </a:bodyPr>
          <a:lstStyle/>
          <a:p>
            <a:r>
              <a:rPr kumimoji="1" lang="en-US" altLang="ja-JP" sz="1200" dirty="0"/>
              <a:t>*3</a:t>
            </a:r>
            <a:endParaRPr kumimoji="1" lang="ja-JP" altLang="en-US" sz="1200" dirty="0"/>
          </a:p>
        </p:txBody>
      </p:sp>
      <p:sp>
        <p:nvSpPr>
          <p:cNvPr id="23" name="テキスト ボックス 22"/>
          <p:cNvSpPr txBox="1"/>
          <p:nvPr/>
        </p:nvSpPr>
        <p:spPr>
          <a:xfrm>
            <a:off x="5424039" y="3209506"/>
            <a:ext cx="351378" cy="276999"/>
          </a:xfrm>
          <a:prstGeom prst="rect">
            <a:avLst/>
          </a:prstGeom>
          <a:noFill/>
        </p:spPr>
        <p:txBody>
          <a:bodyPr wrap="none" rtlCol="0">
            <a:spAutoFit/>
          </a:bodyPr>
          <a:lstStyle/>
          <a:p>
            <a:r>
              <a:rPr kumimoji="1" lang="en-US" altLang="ja-JP" sz="1200" dirty="0"/>
              <a:t>*4</a:t>
            </a:r>
            <a:endParaRPr kumimoji="1" lang="ja-JP" altLang="en-US" sz="1200" dirty="0"/>
          </a:p>
        </p:txBody>
      </p:sp>
      <p:sp>
        <p:nvSpPr>
          <p:cNvPr id="31" name="テキスト ボックス 30"/>
          <p:cNvSpPr txBox="1"/>
          <p:nvPr/>
        </p:nvSpPr>
        <p:spPr>
          <a:xfrm>
            <a:off x="7795000" y="3685602"/>
            <a:ext cx="351378" cy="276999"/>
          </a:xfrm>
          <a:prstGeom prst="rect">
            <a:avLst/>
          </a:prstGeom>
          <a:noFill/>
        </p:spPr>
        <p:txBody>
          <a:bodyPr wrap="none" rtlCol="0">
            <a:spAutoFit/>
          </a:bodyPr>
          <a:lstStyle/>
          <a:p>
            <a:r>
              <a:rPr kumimoji="1" lang="en-US" altLang="ja-JP" sz="1200" dirty="0"/>
              <a:t>*5</a:t>
            </a:r>
            <a:endParaRPr kumimoji="1" lang="ja-JP" altLang="en-US" sz="1200" dirty="0"/>
          </a:p>
        </p:txBody>
      </p:sp>
      <p:pic>
        <p:nvPicPr>
          <p:cNvPr id="5" name="図 4"/>
          <p:cNvPicPr>
            <a:picLocks noChangeAspect="1"/>
          </p:cNvPicPr>
          <p:nvPr/>
        </p:nvPicPr>
        <p:blipFill rotWithShape="1">
          <a:blip r:embed="rId8" cstate="print">
            <a:extLst>
              <a:ext uri="{28A0092B-C50C-407E-A947-70E740481C1C}">
                <a14:useLocalDpi xmlns:a14="http://schemas.microsoft.com/office/drawing/2010/main" val="0"/>
              </a:ext>
            </a:extLst>
          </a:blip>
          <a:srcRect b="16159"/>
          <a:stretch/>
        </p:blipFill>
        <p:spPr>
          <a:xfrm>
            <a:off x="3448827" y="1788606"/>
            <a:ext cx="2231785" cy="1488009"/>
          </a:xfrm>
          <a:prstGeom prst="rect">
            <a:avLst/>
          </a:prstGeom>
        </p:spPr>
      </p:pic>
    </p:spTree>
    <p:extLst>
      <p:ext uri="{BB962C8B-B14F-4D97-AF65-F5344CB8AC3E}">
        <p14:creationId xmlns:p14="http://schemas.microsoft.com/office/powerpoint/2010/main" val="280005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3762" y="131885"/>
            <a:ext cx="7793038" cy="762000"/>
          </a:xfrm>
        </p:spPr>
        <p:txBody>
          <a:bodyPr/>
          <a:lstStyle/>
          <a:p>
            <a:pPr algn="ctr"/>
            <a:r>
              <a:rPr lang="ja-JP" altLang="en-US" sz="4400" dirty="0"/>
              <a:t>データと物理法則</a:t>
            </a:r>
            <a:endParaRPr kumimoji="1" lang="ja-JP" altLang="en-US" sz="4400" dirty="0"/>
          </a:p>
        </p:txBody>
      </p:sp>
      <p:sp>
        <p:nvSpPr>
          <p:cNvPr id="5" name="テキスト ボックス 4">
            <a:extLst>
              <a:ext uri="{FF2B5EF4-FFF2-40B4-BE49-F238E27FC236}">
                <a16:creationId xmlns:a16="http://schemas.microsoft.com/office/drawing/2014/main" id="{685D0584-C9BF-457F-BD22-15EDF2C935BF}"/>
              </a:ext>
            </a:extLst>
          </p:cNvPr>
          <p:cNvSpPr txBox="1"/>
          <p:nvPr/>
        </p:nvSpPr>
        <p:spPr>
          <a:xfrm>
            <a:off x="265720" y="865288"/>
            <a:ext cx="4317566" cy="461665"/>
          </a:xfrm>
          <a:prstGeom prst="rect">
            <a:avLst/>
          </a:prstGeom>
          <a:noFill/>
        </p:spPr>
        <p:txBody>
          <a:bodyPr wrap="square" rtlCol="0">
            <a:spAutoFit/>
          </a:bodyPr>
          <a:lstStyle/>
          <a:p>
            <a:pPr defTabSz="457200">
              <a:defRPr/>
            </a:pPr>
            <a:r>
              <a:rPr lang="ja-JP" altLang="en-US" sz="2400" dirty="0">
                <a:solidFill>
                  <a:srgbClr val="4472C4"/>
                </a:solidFill>
                <a:latin typeface="Georgia" panose="02040502050405020303"/>
              </a:rPr>
              <a:t>物理法則の源泉はデータである</a:t>
            </a:r>
            <a:endParaRPr lang="en-US" altLang="ja-JP" sz="2400" dirty="0">
              <a:solidFill>
                <a:srgbClr val="4472C4"/>
              </a:solidFill>
              <a:latin typeface="Georgia" panose="02040502050405020303"/>
            </a:endParaRPr>
          </a:p>
        </p:txBody>
      </p:sp>
      <p:sp>
        <p:nvSpPr>
          <p:cNvPr id="7" name="テキスト ボックス 6">
            <a:extLst>
              <a:ext uri="{FF2B5EF4-FFF2-40B4-BE49-F238E27FC236}">
                <a16:creationId xmlns:a16="http://schemas.microsoft.com/office/drawing/2014/main" id="{8E14C49D-4686-4AB7-9186-3B0CAC2603C0}"/>
              </a:ext>
            </a:extLst>
          </p:cNvPr>
          <p:cNvSpPr txBox="1"/>
          <p:nvPr/>
        </p:nvSpPr>
        <p:spPr>
          <a:xfrm>
            <a:off x="360098" y="1312363"/>
            <a:ext cx="4133193" cy="1508105"/>
          </a:xfrm>
          <a:prstGeom prst="rect">
            <a:avLst/>
          </a:prstGeom>
          <a:noFill/>
        </p:spPr>
        <p:txBody>
          <a:bodyPr wrap="square" rtlCol="0">
            <a:spAutoFit/>
          </a:bodyPr>
          <a:lstStyle/>
          <a:p>
            <a:pPr defTabSz="457200">
              <a:defRPr/>
            </a:pPr>
            <a:r>
              <a:rPr lang="en-US" altLang="ja-JP" sz="2000" dirty="0">
                <a:solidFill>
                  <a:prstClr val="black"/>
                </a:solidFill>
                <a:latin typeface="Georgia" panose="02040502050405020303"/>
              </a:rPr>
              <a:t>16</a:t>
            </a:r>
            <a:r>
              <a:rPr lang="ja-JP" altLang="en-US" sz="2000" dirty="0">
                <a:solidFill>
                  <a:prstClr val="black"/>
                </a:solidFill>
                <a:latin typeface="Georgia" panose="02040502050405020303"/>
              </a:rPr>
              <a:t>世紀頃まで惑星の運行は謎だった</a:t>
            </a:r>
            <a:endParaRPr lang="en-US" altLang="ja-JP" sz="2000" dirty="0">
              <a:solidFill>
                <a:prstClr val="black"/>
              </a:solidFill>
              <a:latin typeface="Georgia" panose="02040502050405020303"/>
            </a:endParaRPr>
          </a:p>
          <a:p>
            <a:pPr marL="285750" indent="-285750" defTabSz="457200">
              <a:buFont typeface="Arial" panose="020B0604020202020204" pitchFamily="34" charset="0"/>
              <a:buChar char="•"/>
              <a:defRPr/>
            </a:pPr>
            <a:r>
              <a:rPr lang="ja-JP" altLang="en-US" dirty="0">
                <a:solidFill>
                  <a:prstClr val="black"/>
                </a:solidFill>
                <a:latin typeface="Georgia" panose="02040502050405020303"/>
              </a:rPr>
              <a:t>恒星は一定の動き</a:t>
            </a:r>
            <a:r>
              <a:rPr lang="en-US" altLang="ja-JP" dirty="0">
                <a:solidFill>
                  <a:prstClr val="black"/>
                </a:solidFill>
                <a:latin typeface="Georgia" panose="02040502050405020303"/>
              </a:rPr>
              <a:t>: </a:t>
            </a:r>
            <a:r>
              <a:rPr lang="ja-JP" altLang="en-US" dirty="0">
                <a:solidFill>
                  <a:prstClr val="black"/>
                </a:solidFill>
                <a:latin typeface="Georgia" panose="02040502050405020303"/>
              </a:rPr>
              <a:t>同じ時刻に観測すると位置が少しずつずれていく．</a:t>
            </a:r>
            <a:endParaRPr lang="en-US" altLang="ja-JP" dirty="0">
              <a:solidFill>
                <a:prstClr val="black"/>
              </a:solidFill>
              <a:latin typeface="Georgia" panose="02040502050405020303"/>
            </a:endParaRPr>
          </a:p>
          <a:p>
            <a:pPr marL="285750" indent="-285750" defTabSz="457200">
              <a:buFont typeface="Arial" panose="020B0604020202020204" pitchFamily="34" charset="0"/>
              <a:buChar char="•"/>
              <a:defRPr/>
            </a:pPr>
            <a:r>
              <a:rPr lang="ja-JP" altLang="en-US" dirty="0">
                <a:solidFill>
                  <a:prstClr val="black"/>
                </a:solidFill>
                <a:latin typeface="Georgia" panose="02040502050405020303"/>
              </a:rPr>
              <a:t>惑星はときどき逆行するなど単純ではない動きをする</a:t>
            </a:r>
          </a:p>
        </p:txBody>
      </p:sp>
      <p:sp>
        <p:nvSpPr>
          <p:cNvPr id="8" name="テキスト ボックス 7">
            <a:extLst>
              <a:ext uri="{FF2B5EF4-FFF2-40B4-BE49-F238E27FC236}">
                <a16:creationId xmlns:a16="http://schemas.microsoft.com/office/drawing/2014/main" id="{2FF55F3C-1201-4E40-B4EE-60EEA0F510ED}"/>
              </a:ext>
            </a:extLst>
          </p:cNvPr>
          <p:cNvSpPr txBox="1"/>
          <p:nvPr/>
        </p:nvSpPr>
        <p:spPr>
          <a:xfrm>
            <a:off x="4645406" y="1874563"/>
            <a:ext cx="256679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457200">
              <a:defRPr/>
            </a:pPr>
            <a:r>
              <a:rPr lang="ja-JP" altLang="en-US" sz="1600" dirty="0">
                <a:solidFill>
                  <a:prstClr val="black"/>
                </a:solidFill>
                <a:latin typeface="Georgia" panose="02040502050405020303"/>
              </a:rPr>
              <a:t>地動説の場合は，真円軌道だと誤差が大きい</a:t>
            </a:r>
          </a:p>
        </p:txBody>
      </p:sp>
      <p:sp>
        <p:nvSpPr>
          <p:cNvPr id="9" name="テキスト ボックス 8">
            <a:extLst>
              <a:ext uri="{FF2B5EF4-FFF2-40B4-BE49-F238E27FC236}">
                <a16:creationId xmlns:a16="http://schemas.microsoft.com/office/drawing/2014/main" id="{5C127AEA-0C2B-4587-877A-9B14DB83675B}"/>
              </a:ext>
            </a:extLst>
          </p:cNvPr>
          <p:cNvSpPr txBox="1"/>
          <p:nvPr/>
        </p:nvSpPr>
        <p:spPr>
          <a:xfrm>
            <a:off x="149554" y="2834553"/>
            <a:ext cx="4707633" cy="1477328"/>
          </a:xfrm>
          <a:prstGeom prst="rect">
            <a:avLst/>
          </a:prstGeom>
          <a:noFill/>
        </p:spPr>
        <p:txBody>
          <a:bodyPr wrap="square" rtlCol="0">
            <a:spAutoFit/>
          </a:bodyPr>
          <a:lstStyle/>
          <a:p>
            <a:pPr defTabSz="457200">
              <a:defRPr/>
            </a:pPr>
            <a:r>
              <a:rPr lang="ja-JP" altLang="en-US" sz="2000" dirty="0">
                <a:solidFill>
                  <a:prstClr val="black"/>
                </a:solidFill>
                <a:latin typeface="Georgia" panose="02040502050405020303"/>
              </a:rPr>
              <a:t>ティコ･ブラーエによる火星の運行に関する</a:t>
            </a:r>
            <a:r>
              <a:rPr lang="ja-JP" altLang="en-US" sz="2000" dirty="0">
                <a:solidFill>
                  <a:srgbClr val="FF0000"/>
                </a:solidFill>
                <a:latin typeface="Georgia" panose="02040502050405020303"/>
              </a:rPr>
              <a:t>高精度観測データ</a:t>
            </a:r>
            <a:endParaRPr lang="en-US" altLang="ja-JP" sz="2000" dirty="0">
              <a:solidFill>
                <a:srgbClr val="FF0000"/>
              </a:solidFill>
              <a:latin typeface="Georgia" panose="02040502050405020303"/>
            </a:endParaRPr>
          </a:p>
          <a:p>
            <a:pPr defTabSz="457200">
              <a:spcBef>
                <a:spcPts val="1200"/>
              </a:spcBef>
              <a:defRPr/>
            </a:pPr>
            <a:r>
              <a:rPr lang="ja-JP" altLang="en-US" sz="2000" dirty="0">
                <a:solidFill>
                  <a:prstClr val="black"/>
                </a:solidFill>
                <a:latin typeface="Georgia" panose="02040502050405020303"/>
              </a:rPr>
              <a:t>ヨハネス･ケプラーの発想</a:t>
            </a:r>
            <a:endParaRPr lang="en-US" altLang="ja-JP" sz="2000" dirty="0">
              <a:solidFill>
                <a:prstClr val="black"/>
              </a:solidFill>
              <a:latin typeface="Georgia" panose="02040502050405020303"/>
            </a:endParaRPr>
          </a:p>
          <a:p>
            <a:pPr defTabSz="457200">
              <a:defRPr/>
            </a:pPr>
            <a:r>
              <a:rPr lang="ja-JP" altLang="en-US" sz="2000" dirty="0">
                <a:solidFill>
                  <a:prstClr val="black"/>
                </a:solidFill>
                <a:latin typeface="Georgia" panose="02040502050405020303"/>
              </a:rPr>
              <a:t>“惑星の軌道は楕円ではないか</a:t>
            </a:r>
            <a:r>
              <a:rPr lang="en-US" altLang="ja-JP" sz="2000" dirty="0">
                <a:solidFill>
                  <a:prstClr val="black"/>
                </a:solidFill>
                <a:latin typeface="Georgia" panose="02040502050405020303"/>
              </a:rPr>
              <a:t>?</a:t>
            </a:r>
            <a:r>
              <a:rPr lang="ja-JP" altLang="en-US" sz="2000" dirty="0">
                <a:solidFill>
                  <a:prstClr val="black"/>
                </a:solidFill>
                <a:latin typeface="Georgia" panose="02040502050405020303"/>
              </a:rPr>
              <a:t>”</a:t>
            </a:r>
          </a:p>
        </p:txBody>
      </p:sp>
      <p:sp>
        <p:nvSpPr>
          <p:cNvPr id="11" name="テキスト ボックス 10">
            <a:extLst>
              <a:ext uri="{FF2B5EF4-FFF2-40B4-BE49-F238E27FC236}">
                <a16:creationId xmlns:a16="http://schemas.microsoft.com/office/drawing/2014/main" id="{4E9AF5C7-ACCB-4DA2-9867-88A4F3E54B0F}"/>
              </a:ext>
            </a:extLst>
          </p:cNvPr>
          <p:cNvSpPr txBox="1"/>
          <p:nvPr/>
        </p:nvSpPr>
        <p:spPr>
          <a:xfrm>
            <a:off x="1158208" y="5959194"/>
            <a:ext cx="3555009" cy="369332"/>
          </a:xfrm>
          <a:prstGeom prst="rect">
            <a:avLst/>
          </a:prstGeom>
          <a:noFill/>
        </p:spPr>
        <p:txBody>
          <a:bodyPr wrap="square" rtlCol="0">
            <a:spAutoFit/>
          </a:bodyPr>
          <a:lstStyle/>
          <a:p>
            <a:pPr defTabSz="457200">
              <a:defRPr/>
            </a:pPr>
            <a:r>
              <a:rPr lang="ja-JP" altLang="en-US" dirty="0">
                <a:solidFill>
                  <a:prstClr val="black"/>
                </a:solidFill>
                <a:latin typeface="Georgia" panose="02040502050405020303"/>
              </a:rPr>
              <a:t>惑星は軌道は楕円である！</a:t>
            </a:r>
          </a:p>
        </p:txBody>
      </p:sp>
      <p:sp>
        <p:nvSpPr>
          <p:cNvPr id="12" name="テキスト ボックス 11">
            <a:extLst>
              <a:ext uri="{FF2B5EF4-FFF2-40B4-BE49-F238E27FC236}">
                <a16:creationId xmlns:a16="http://schemas.microsoft.com/office/drawing/2014/main" id="{883962E7-6590-4C0B-BF22-3767A0D3FC02}"/>
              </a:ext>
            </a:extLst>
          </p:cNvPr>
          <p:cNvSpPr txBox="1"/>
          <p:nvPr/>
        </p:nvSpPr>
        <p:spPr>
          <a:xfrm>
            <a:off x="1801060" y="6358325"/>
            <a:ext cx="4690428" cy="369332"/>
          </a:xfrm>
          <a:prstGeom prst="rect">
            <a:avLst/>
          </a:prstGeom>
          <a:noFill/>
        </p:spPr>
        <p:txBody>
          <a:bodyPr wrap="square" rtlCol="0">
            <a:spAutoFit/>
          </a:bodyPr>
          <a:lstStyle/>
          <a:p>
            <a:pPr defTabSz="457200">
              <a:defRPr/>
            </a:pPr>
            <a:r>
              <a:rPr lang="ja-JP" altLang="en-US" dirty="0">
                <a:solidFill>
                  <a:prstClr val="black"/>
                </a:solidFill>
                <a:latin typeface="Georgia" panose="02040502050405020303"/>
              </a:rPr>
              <a:t>さらにニュートンの万有引力の法則へと発展</a:t>
            </a:r>
          </a:p>
        </p:txBody>
      </p:sp>
      <p:grpSp>
        <p:nvGrpSpPr>
          <p:cNvPr id="24" name="グループ化 23">
            <a:extLst>
              <a:ext uri="{FF2B5EF4-FFF2-40B4-BE49-F238E27FC236}">
                <a16:creationId xmlns:a16="http://schemas.microsoft.com/office/drawing/2014/main" id="{D8F55BE5-49F8-4748-9CA5-6B0D1C7E5D95}"/>
              </a:ext>
            </a:extLst>
          </p:cNvPr>
          <p:cNvGrpSpPr/>
          <p:nvPr/>
        </p:nvGrpSpPr>
        <p:grpSpPr>
          <a:xfrm>
            <a:off x="4612706" y="2529272"/>
            <a:ext cx="2121093" cy="2031888"/>
            <a:chOff x="5139707" y="1137924"/>
            <a:chExt cx="2381779" cy="2281614"/>
          </a:xfrm>
        </p:grpSpPr>
        <p:pic>
          <p:nvPicPr>
            <p:cNvPr id="25" name="Picture 4">
              <a:extLst>
                <a:ext uri="{FF2B5EF4-FFF2-40B4-BE49-F238E27FC236}">
                  <a16:creationId xmlns:a16="http://schemas.microsoft.com/office/drawing/2014/main" id="{73B6BA2B-747D-437D-8631-3492AC5ED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772" y="1137924"/>
              <a:ext cx="1302576" cy="1930181"/>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35BC7661-D019-450E-A3A0-A087436E863E}"/>
                </a:ext>
              </a:extLst>
            </p:cNvPr>
            <p:cNvSpPr/>
            <p:nvPr/>
          </p:nvSpPr>
          <p:spPr>
            <a:xfrm>
              <a:off x="5139707" y="3073934"/>
              <a:ext cx="2381779" cy="345604"/>
            </a:xfrm>
            <a:prstGeom prst="rect">
              <a:avLst/>
            </a:prstGeom>
          </p:spPr>
          <p:txBody>
            <a:bodyPr wrap="none">
              <a:spAutoFit/>
            </a:bodyPr>
            <a:lstStyle/>
            <a:p>
              <a:pPr defTabSz="457200">
                <a:defRPr/>
              </a:pPr>
              <a:r>
                <a:rPr lang="en-US" altLang="ja-JP" sz="1400" dirty="0" err="1">
                  <a:solidFill>
                    <a:prstClr val="black"/>
                  </a:solidFill>
                </a:rPr>
                <a:t>Tycho</a:t>
              </a:r>
              <a:r>
                <a:rPr lang="en-US" altLang="ja-JP" sz="1400" dirty="0">
                  <a:solidFill>
                    <a:prstClr val="black"/>
                  </a:solidFill>
                </a:rPr>
                <a:t> Brahe(1546-1601)</a:t>
              </a:r>
              <a:endParaRPr kumimoji="0" lang="ja-JP" altLang="en-US" sz="1400" dirty="0">
                <a:solidFill>
                  <a:prstClr val="black"/>
                </a:solidFill>
              </a:endParaRPr>
            </a:p>
          </p:txBody>
        </p:sp>
      </p:grpSp>
      <p:grpSp>
        <p:nvGrpSpPr>
          <p:cNvPr id="27" name="グループ化 26">
            <a:extLst>
              <a:ext uri="{FF2B5EF4-FFF2-40B4-BE49-F238E27FC236}">
                <a16:creationId xmlns:a16="http://schemas.microsoft.com/office/drawing/2014/main" id="{EC95DF5B-8C35-4AB2-AC12-4A4A1296BDFF}"/>
              </a:ext>
            </a:extLst>
          </p:cNvPr>
          <p:cNvGrpSpPr/>
          <p:nvPr/>
        </p:nvGrpSpPr>
        <p:grpSpPr>
          <a:xfrm>
            <a:off x="6650140" y="2524767"/>
            <a:ext cx="2462341" cy="2031221"/>
            <a:chOff x="6933986" y="3572963"/>
            <a:chExt cx="2764969" cy="2280865"/>
          </a:xfrm>
        </p:grpSpPr>
        <p:pic>
          <p:nvPicPr>
            <p:cNvPr id="28" name="Picture 2">
              <a:extLst>
                <a:ext uri="{FF2B5EF4-FFF2-40B4-BE49-F238E27FC236}">
                  <a16:creationId xmlns:a16="http://schemas.microsoft.com/office/drawing/2014/main" id="{E7240EB3-13D5-4FF3-958E-5DFF58C95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445" y="3572963"/>
              <a:ext cx="1387992" cy="1869162"/>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3CA52834-B241-422E-A58D-97BDA5740F30}"/>
                </a:ext>
              </a:extLst>
            </p:cNvPr>
            <p:cNvSpPr/>
            <p:nvPr/>
          </p:nvSpPr>
          <p:spPr>
            <a:xfrm>
              <a:off x="6933986" y="5508224"/>
              <a:ext cx="2764969" cy="345604"/>
            </a:xfrm>
            <a:prstGeom prst="rect">
              <a:avLst/>
            </a:prstGeom>
          </p:spPr>
          <p:txBody>
            <a:bodyPr wrap="none">
              <a:spAutoFit/>
            </a:bodyPr>
            <a:lstStyle/>
            <a:p>
              <a:pPr defTabSz="457200">
                <a:defRPr/>
              </a:pPr>
              <a:r>
                <a:rPr lang="en-US" altLang="ja-JP" sz="1400" dirty="0">
                  <a:latin typeface="+mj-lt"/>
                </a:rPr>
                <a:t>Johannes Kepler</a:t>
              </a:r>
              <a:r>
                <a:rPr lang="en-US" altLang="ja-JP" sz="1400" dirty="0">
                  <a:solidFill>
                    <a:prstClr val="black"/>
                  </a:solidFill>
                  <a:latin typeface="+mj-lt"/>
                </a:rPr>
                <a:t>(1571-1630)</a:t>
              </a:r>
              <a:endParaRPr kumimoji="0" lang="ja-JP" altLang="en-US" sz="1400" dirty="0">
                <a:solidFill>
                  <a:prstClr val="black"/>
                </a:solidFill>
                <a:latin typeface="+mj-lt"/>
              </a:endParaRPr>
            </a:p>
          </p:txBody>
        </p:sp>
      </p:grpSp>
      <p:sp>
        <p:nvSpPr>
          <p:cNvPr id="42" name="正方形/長方形 41">
            <a:extLst>
              <a:ext uri="{FF2B5EF4-FFF2-40B4-BE49-F238E27FC236}">
                <a16:creationId xmlns:a16="http://schemas.microsoft.com/office/drawing/2014/main" id="{32B6E17C-05E8-4AB7-8539-70D618DA9E5D}"/>
              </a:ext>
            </a:extLst>
          </p:cNvPr>
          <p:cNvSpPr/>
          <p:nvPr/>
        </p:nvSpPr>
        <p:spPr>
          <a:xfrm>
            <a:off x="4645406" y="957889"/>
            <a:ext cx="256679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457200">
              <a:defRPr/>
            </a:pPr>
            <a:r>
              <a:rPr lang="ja-JP" altLang="en-US" sz="1600" dirty="0">
                <a:solidFill>
                  <a:prstClr val="black"/>
                </a:solidFill>
                <a:latin typeface="Georgia" panose="02040502050405020303"/>
              </a:rPr>
              <a:t>天動説の場合は，真円軌道に小さな周転円を追加するモデル</a:t>
            </a:r>
            <a:endParaRPr lang="en-US" altLang="ja-JP" sz="1600" dirty="0">
              <a:solidFill>
                <a:prstClr val="black"/>
              </a:solidFill>
              <a:latin typeface="Georgia" panose="02040502050405020303"/>
            </a:endParaRPr>
          </a:p>
        </p:txBody>
      </p:sp>
      <p:sp>
        <p:nvSpPr>
          <p:cNvPr id="43" name="テキスト ボックス 42">
            <a:extLst>
              <a:ext uri="{FF2B5EF4-FFF2-40B4-BE49-F238E27FC236}">
                <a16:creationId xmlns:a16="http://schemas.microsoft.com/office/drawing/2014/main" id="{BBC710C0-A983-4D68-9810-4DF8CE7E19E4}"/>
              </a:ext>
            </a:extLst>
          </p:cNvPr>
          <p:cNvSpPr txBox="1"/>
          <p:nvPr/>
        </p:nvSpPr>
        <p:spPr>
          <a:xfrm>
            <a:off x="149554" y="4568032"/>
            <a:ext cx="4885045" cy="707886"/>
          </a:xfrm>
          <a:prstGeom prst="rect">
            <a:avLst/>
          </a:prstGeom>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457200">
              <a:defRPr/>
            </a:pPr>
            <a:r>
              <a:rPr lang="ja-JP" altLang="en-US" sz="2000" dirty="0">
                <a:solidFill>
                  <a:prstClr val="black"/>
                </a:solidFill>
                <a:latin typeface="Georgia" panose="02040502050405020303"/>
              </a:rPr>
              <a:t>地動説の下で，火星の軌道が楕円だと仮定すると</a:t>
            </a:r>
            <a:r>
              <a:rPr lang="ja-JP" altLang="en-US" sz="2000" dirty="0">
                <a:solidFill>
                  <a:srgbClr val="FFC000">
                    <a:lumMod val="75000"/>
                  </a:srgbClr>
                </a:solidFill>
                <a:latin typeface="Georgia" panose="02040502050405020303"/>
              </a:rPr>
              <a:t>データが説明できる</a:t>
            </a:r>
            <a:r>
              <a:rPr lang="ja-JP" altLang="en-US" sz="2000" dirty="0">
                <a:solidFill>
                  <a:prstClr val="black"/>
                </a:solidFill>
                <a:latin typeface="Georgia" panose="02040502050405020303"/>
              </a:rPr>
              <a:t>ことが分かった！ </a:t>
            </a:r>
          </a:p>
        </p:txBody>
      </p:sp>
      <p:sp>
        <p:nvSpPr>
          <p:cNvPr id="90" name="テキスト ボックス 89">
            <a:extLst>
              <a:ext uri="{FF2B5EF4-FFF2-40B4-BE49-F238E27FC236}">
                <a16:creationId xmlns:a16="http://schemas.microsoft.com/office/drawing/2014/main" id="{4EB8A3F6-DD9A-4C61-A825-C204BCE2AFE9}"/>
              </a:ext>
            </a:extLst>
          </p:cNvPr>
          <p:cNvSpPr txBox="1"/>
          <p:nvPr/>
        </p:nvSpPr>
        <p:spPr>
          <a:xfrm>
            <a:off x="1158208" y="5600362"/>
            <a:ext cx="2690327" cy="369332"/>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algn="ctr" defTabSz="457200">
              <a:defRPr/>
            </a:pPr>
            <a:r>
              <a:rPr kumimoji="0" lang="ja-JP" altLang="en-US" kern="0" dirty="0">
                <a:solidFill>
                  <a:prstClr val="white"/>
                </a:solidFill>
                <a:latin typeface="Georgia" panose="02040502050405020303"/>
              </a:rPr>
              <a:t>ケプラーの法則</a:t>
            </a:r>
            <a:r>
              <a:rPr kumimoji="0" lang="en-US" altLang="ja-JP" kern="0" dirty="0">
                <a:solidFill>
                  <a:prstClr val="white"/>
                </a:solidFill>
                <a:latin typeface="Georgia" panose="02040502050405020303"/>
              </a:rPr>
              <a:t>(</a:t>
            </a:r>
            <a:r>
              <a:rPr kumimoji="0" lang="ja-JP" altLang="en-US" kern="0" dirty="0">
                <a:solidFill>
                  <a:prstClr val="white"/>
                </a:solidFill>
                <a:latin typeface="Georgia" panose="02040502050405020303"/>
              </a:rPr>
              <a:t>第</a:t>
            </a:r>
            <a:r>
              <a:rPr kumimoji="0" lang="en-US" altLang="ja-JP" kern="0" dirty="0">
                <a:solidFill>
                  <a:prstClr val="white"/>
                </a:solidFill>
                <a:latin typeface="Georgia" panose="02040502050405020303"/>
              </a:rPr>
              <a:t>1</a:t>
            </a:r>
            <a:r>
              <a:rPr kumimoji="0" lang="ja-JP" altLang="en-US" kern="0" dirty="0">
                <a:solidFill>
                  <a:prstClr val="white"/>
                </a:solidFill>
                <a:latin typeface="Georgia" panose="02040502050405020303"/>
              </a:rPr>
              <a:t>法則</a:t>
            </a:r>
            <a:r>
              <a:rPr kumimoji="0" lang="en-US" altLang="ja-JP" kern="0" dirty="0">
                <a:solidFill>
                  <a:prstClr val="white"/>
                </a:solidFill>
                <a:latin typeface="Georgia" panose="02040502050405020303"/>
              </a:rPr>
              <a:t>)</a:t>
            </a:r>
            <a:endParaRPr kumimoji="0" lang="ja-JP" altLang="en-US" kern="0" dirty="0">
              <a:solidFill>
                <a:prstClr val="white"/>
              </a:solidFill>
              <a:latin typeface="Georgia" panose="02040502050405020303"/>
            </a:endParaRPr>
          </a:p>
        </p:txBody>
      </p:sp>
      <p:grpSp>
        <p:nvGrpSpPr>
          <p:cNvPr id="104" name="グループ化 103">
            <a:extLst>
              <a:ext uri="{FF2B5EF4-FFF2-40B4-BE49-F238E27FC236}">
                <a16:creationId xmlns:a16="http://schemas.microsoft.com/office/drawing/2014/main" id="{B296482E-E922-4A0C-9C3F-6493EE8B2B8D}"/>
              </a:ext>
            </a:extLst>
          </p:cNvPr>
          <p:cNvGrpSpPr/>
          <p:nvPr/>
        </p:nvGrpSpPr>
        <p:grpSpPr>
          <a:xfrm>
            <a:off x="6061236" y="4700192"/>
            <a:ext cx="2301936" cy="1897256"/>
            <a:chOff x="4656655" y="3610041"/>
            <a:chExt cx="2301936" cy="1897256"/>
          </a:xfrm>
        </p:grpSpPr>
        <p:sp>
          <p:nvSpPr>
            <p:cNvPr id="105" name="太陽 104">
              <a:extLst>
                <a:ext uri="{FF2B5EF4-FFF2-40B4-BE49-F238E27FC236}">
                  <a16:creationId xmlns:a16="http://schemas.microsoft.com/office/drawing/2014/main" id="{B6D3DC85-DF0A-46ED-939B-EAA829A20F35}"/>
                </a:ext>
              </a:extLst>
            </p:cNvPr>
            <p:cNvSpPr/>
            <p:nvPr/>
          </p:nvSpPr>
          <p:spPr>
            <a:xfrm>
              <a:off x="5370573" y="4472522"/>
              <a:ext cx="299116" cy="299116"/>
            </a:xfrm>
            <a:prstGeom prst="sun">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06" name="楕円 49">
              <a:extLst>
                <a:ext uri="{FF2B5EF4-FFF2-40B4-BE49-F238E27FC236}">
                  <a16:creationId xmlns:a16="http://schemas.microsoft.com/office/drawing/2014/main" id="{FF787641-A5E9-4191-A000-824250049BAD}"/>
                </a:ext>
              </a:extLst>
            </p:cNvPr>
            <p:cNvSpPr/>
            <p:nvPr/>
          </p:nvSpPr>
          <p:spPr>
            <a:xfrm>
              <a:off x="4977908" y="4079857"/>
              <a:ext cx="1383824" cy="1084446"/>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cxnSp>
          <p:nvCxnSpPr>
            <p:cNvPr id="107" name="直線矢印コネクタ 106">
              <a:extLst>
                <a:ext uri="{FF2B5EF4-FFF2-40B4-BE49-F238E27FC236}">
                  <a16:creationId xmlns:a16="http://schemas.microsoft.com/office/drawing/2014/main" id="{3C51402F-CA0B-49B3-98A8-F82122CDFAF5}"/>
                </a:ext>
              </a:extLst>
            </p:cNvPr>
            <p:cNvCxnSpPr>
              <a:cxnSpLocks/>
              <a:stCxn id="106" idx="1"/>
            </p:cNvCxnSpPr>
            <p:nvPr/>
          </p:nvCxnSpPr>
          <p:spPr>
            <a:xfrm flipV="1">
              <a:off x="5180564" y="4163670"/>
              <a:ext cx="129990" cy="75000"/>
            </a:xfrm>
            <a:prstGeom prst="straightConnector1">
              <a:avLst/>
            </a:prstGeom>
            <a:noFill/>
            <a:ln w="12700" cap="flat" cmpd="sng" algn="ctr">
              <a:solidFill>
                <a:srgbClr val="4472C4"/>
              </a:solidFill>
              <a:prstDash val="solid"/>
              <a:miter lim="800000"/>
              <a:headEnd type="none" w="med" len="med"/>
              <a:tailEnd type="arrow" w="med" len="med"/>
            </a:ln>
            <a:effectLst/>
          </p:spPr>
        </p:cxnSp>
        <p:sp>
          <p:nvSpPr>
            <p:cNvPr id="108" name="テキスト ボックス 107">
              <a:extLst>
                <a:ext uri="{FF2B5EF4-FFF2-40B4-BE49-F238E27FC236}">
                  <a16:creationId xmlns:a16="http://schemas.microsoft.com/office/drawing/2014/main" id="{8B014C9C-20DF-4578-A701-79EB458D3D76}"/>
                </a:ext>
              </a:extLst>
            </p:cNvPr>
            <p:cNvSpPr txBox="1"/>
            <p:nvPr/>
          </p:nvSpPr>
          <p:spPr>
            <a:xfrm>
              <a:off x="5283855" y="4776829"/>
              <a:ext cx="571097"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太陽</a:t>
              </a:r>
            </a:p>
          </p:txBody>
        </p:sp>
        <p:sp>
          <p:nvSpPr>
            <p:cNvPr id="109" name="テキスト ボックス 108">
              <a:extLst>
                <a:ext uri="{FF2B5EF4-FFF2-40B4-BE49-F238E27FC236}">
                  <a16:creationId xmlns:a16="http://schemas.microsoft.com/office/drawing/2014/main" id="{3DB33FD7-E760-48E1-986F-8624D736D259}"/>
                </a:ext>
              </a:extLst>
            </p:cNvPr>
            <p:cNvSpPr txBox="1"/>
            <p:nvPr/>
          </p:nvSpPr>
          <p:spPr>
            <a:xfrm>
              <a:off x="6327833" y="3610041"/>
              <a:ext cx="568065"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火星</a:t>
              </a:r>
            </a:p>
          </p:txBody>
        </p:sp>
        <p:sp>
          <p:nvSpPr>
            <p:cNvPr id="110" name="正方形/長方形 109">
              <a:extLst>
                <a:ext uri="{FF2B5EF4-FFF2-40B4-BE49-F238E27FC236}">
                  <a16:creationId xmlns:a16="http://schemas.microsoft.com/office/drawing/2014/main" id="{B67C23E1-6249-4E2F-928B-369A077B92F8}"/>
                </a:ext>
              </a:extLst>
            </p:cNvPr>
            <p:cNvSpPr/>
            <p:nvPr/>
          </p:nvSpPr>
          <p:spPr>
            <a:xfrm>
              <a:off x="5814396" y="5094736"/>
              <a:ext cx="1005403" cy="338554"/>
            </a:xfrm>
            <a:prstGeom prst="rect">
              <a:avLst/>
            </a:prstGeom>
          </p:spPr>
          <p:txBody>
            <a:bodyPr wrap="none">
              <a:spAutoFit/>
            </a:bodyPr>
            <a:lstStyle/>
            <a:p>
              <a:pPr defTabSz="457200">
                <a:defRPr/>
              </a:pPr>
              <a:r>
                <a:rPr kumimoji="0" lang="ja-JP" altLang="en-US" sz="1600" kern="0" dirty="0">
                  <a:solidFill>
                    <a:srgbClr val="00B050"/>
                  </a:solidFill>
                  <a:latin typeface="Georgia" panose="02040502050405020303"/>
                </a:rPr>
                <a:t>楕円軌道</a:t>
              </a:r>
            </a:p>
          </p:txBody>
        </p:sp>
        <p:sp>
          <p:nvSpPr>
            <p:cNvPr id="111" name="楕円 59">
              <a:extLst>
                <a:ext uri="{FF2B5EF4-FFF2-40B4-BE49-F238E27FC236}">
                  <a16:creationId xmlns:a16="http://schemas.microsoft.com/office/drawing/2014/main" id="{52158F96-8829-43E2-8DFC-3059826AFF56}"/>
                </a:ext>
              </a:extLst>
            </p:cNvPr>
            <p:cNvSpPr/>
            <p:nvPr/>
          </p:nvSpPr>
          <p:spPr>
            <a:xfrm>
              <a:off x="4656655" y="3766889"/>
              <a:ext cx="2301936" cy="1740408"/>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12" name="楕円 60">
              <a:extLst>
                <a:ext uri="{FF2B5EF4-FFF2-40B4-BE49-F238E27FC236}">
                  <a16:creationId xmlns:a16="http://schemas.microsoft.com/office/drawing/2014/main" id="{93620A49-2221-4761-A33F-6E59531226C1}"/>
                </a:ext>
              </a:extLst>
            </p:cNvPr>
            <p:cNvSpPr/>
            <p:nvPr/>
          </p:nvSpPr>
          <p:spPr>
            <a:xfrm>
              <a:off x="5569954" y="4037656"/>
              <a:ext cx="99646" cy="9964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13" name="テキスト ボックス 112">
              <a:extLst>
                <a:ext uri="{FF2B5EF4-FFF2-40B4-BE49-F238E27FC236}">
                  <a16:creationId xmlns:a16="http://schemas.microsoft.com/office/drawing/2014/main" id="{ABC62161-61E1-4BF4-9E30-5CAACB5706A3}"/>
                </a:ext>
              </a:extLst>
            </p:cNvPr>
            <p:cNvSpPr txBox="1"/>
            <p:nvPr/>
          </p:nvSpPr>
          <p:spPr>
            <a:xfrm>
              <a:off x="5107760" y="3829525"/>
              <a:ext cx="723606"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地球</a:t>
              </a:r>
            </a:p>
          </p:txBody>
        </p:sp>
        <p:sp>
          <p:nvSpPr>
            <p:cNvPr id="114" name="楕円 51">
              <a:extLst>
                <a:ext uri="{FF2B5EF4-FFF2-40B4-BE49-F238E27FC236}">
                  <a16:creationId xmlns:a16="http://schemas.microsoft.com/office/drawing/2014/main" id="{F73C86CA-D4C0-425C-BA16-85ECADDFCC10}"/>
                </a:ext>
              </a:extLst>
            </p:cNvPr>
            <p:cNvSpPr/>
            <p:nvPr/>
          </p:nvSpPr>
          <p:spPr>
            <a:xfrm>
              <a:off x="6466914" y="3909585"/>
              <a:ext cx="68241" cy="6824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cxnSp>
          <p:nvCxnSpPr>
            <p:cNvPr id="115" name="直線矢印コネクタ 114">
              <a:extLst>
                <a:ext uri="{FF2B5EF4-FFF2-40B4-BE49-F238E27FC236}">
                  <a16:creationId xmlns:a16="http://schemas.microsoft.com/office/drawing/2014/main" id="{767356E0-9D32-4D7B-A4C4-D236F5B537CC}"/>
                </a:ext>
              </a:extLst>
            </p:cNvPr>
            <p:cNvCxnSpPr>
              <a:cxnSpLocks/>
              <a:stCxn id="111" idx="0"/>
            </p:cNvCxnSpPr>
            <p:nvPr/>
          </p:nvCxnSpPr>
          <p:spPr>
            <a:xfrm>
              <a:off x="5807623" y="3766889"/>
              <a:ext cx="159423" cy="6567"/>
            </a:xfrm>
            <a:prstGeom prst="straightConnector1">
              <a:avLst/>
            </a:prstGeom>
            <a:noFill/>
            <a:ln w="12700" cap="flat" cmpd="sng" algn="ctr">
              <a:solidFill>
                <a:srgbClr val="4472C4"/>
              </a:solidFill>
              <a:prstDash val="solid"/>
              <a:miter lim="800000"/>
              <a:headEnd type="none" w="med" len="med"/>
              <a:tailEnd type="arrow" w="med" len="med"/>
            </a:ln>
            <a:effectLst/>
          </p:spPr>
        </p:cxnSp>
      </p:grpSp>
      <p:grpSp>
        <p:nvGrpSpPr>
          <p:cNvPr id="138" name="グループ化 137">
            <a:extLst>
              <a:ext uri="{FF2B5EF4-FFF2-40B4-BE49-F238E27FC236}">
                <a16:creationId xmlns:a16="http://schemas.microsoft.com/office/drawing/2014/main" id="{7CBA76E7-9248-48AE-8063-6FF8E4A32A61}"/>
              </a:ext>
            </a:extLst>
          </p:cNvPr>
          <p:cNvGrpSpPr/>
          <p:nvPr/>
        </p:nvGrpSpPr>
        <p:grpSpPr>
          <a:xfrm>
            <a:off x="7285762" y="656797"/>
            <a:ext cx="1784875" cy="1409618"/>
            <a:chOff x="5741347" y="1301949"/>
            <a:chExt cx="1784875" cy="1409618"/>
          </a:xfrm>
        </p:grpSpPr>
        <p:sp>
          <p:nvSpPr>
            <p:cNvPr id="139" name="楕円 10">
              <a:extLst>
                <a:ext uri="{FF2B5EF4-FFF2-40B4-BE49-F238E27FC236}">
                  <a16:creationId xmlns:a16="http://schemas.microsoft.com/office/drawing/2014/main" id="{621F3C48-2C40-4722-9C44-A0E8299C1BE2}"/>
                </a:ext>
              </a:extLst>
            </p:cNvPr>
            <p:cNvSpPr/>
            <p:nvPr/>
          </p:nvSpPr>
          <p:spPr>
            <a:xfrm>
              <a:off x="6233747" y="2028031"/>
              <a:ext cx="99646" cy="9964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40" name="楕円 14">
              <a:extLst>
                <a:ext uri="{FF2B5EF4-FFF2-40B4-BE49-F238E27FC236}">
                  <a16:creationId xmlns:a16="http://schemas.microsoft.com/office/drawing/2014/main" id="{27036810-533E-429E-9DC1-CBB1CF0CDDC4}"/>
                </a:ext>
              </a:extLst>
            </p:cNvPr>
            <p:cNvSpPr/>
            <p:nvPr/>
          </p:nvSpPr>
          <p:spPr>
            <a:xfrm>
              <a:off x="5741347" y="1535631"/>
              <a:ext cx="1084446" cy="1084446"/>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41" name="楕円 20">
              <a:extLst>
                <a:ext uri="{FF2B5EF4-FFF2-40B4-BE49-F238E27FC236}">
                  <a16:creationId xmlns:a16="http://schemas.microsoft.com/office/drawing/2014/main" id="{F1CC9309-AF29-4C18-BE29-261DFE9F165D}"/>
                </a:ext>
              </a:extLst>
            </p:cNvPr>
            <p:cNvSpPr/>
            <p:nvPr/>
          </p:nvSpPr>
          <p:spPr>
            <a:xfrm>
              <a:off x="6578296" y="1601790"/>
              <a:ext cx="247497" cy="247497"/>
            </a:xfrm>
            <a:prstGeom prst="ellipse">
              <a:avLst/>
            </a:prstGeom>
            <a:noFill/>
            <a:ln w="12700" cap="flat" cmpd="sng" algn="ctr">
              <a:solidFill>
                <a:srgbClr val="4472C4">
                  <a:shade val="50000"/>
                </a:srgbClr>
              </a:solidFill>
              <a:prstDash val="sysDot"/>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sp>
          <p:nvSpPr>
            <p:cNvPr id="142" name="楕円 21">
              <a:extLst>
                <a:ext uri="{FF2B5EF4-FFF2-40B4-BE49-F238E27FC236}">
                  <a16:creationId xmlns:a16="http://schemas.microsoft.com/office/drawing/2014/main" id="{2295306A-DF42-435B-904F-138CF8E72657}"/>
                </a:ext>
              </a:extLst>
            </p:cNvPr>
            <p:cNvSpPr/>
            <p:nvPr/>
          </p:nvSpPr>
          <p:spPr>
            <a:xfrm>
              <a:off x="6718902" y="1567669"/>
              <a:ext cx="68241" cy="6824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457200">
                <a:defRPr/>
              </a:pPr>
              <a:endParaRPr kumimoji="0" lang="ja-JP" altLang="en-US" sz="1400" kern="0">
                <a:solidFill>
                  <a:prstClr val="white"/>
                </a:solidFill>
                <a:latin typeface="Georgia" panose="02040502050405020303"/>
              </a:endParaRPr>
            </a:p>
          </p:txBody>
        </p:sp>
        <p:cxnSp>
          <p:nvCxnSpPr>
            <p:cNvPr id="143" name="直線矢印コネクタ 142">
              <a:extLst>
                <a:ext uri="{FF2B5EF4-FFF2-40B4-BE49-F238E27FC236}">
                  <a16:creationId xmlns:a16="http://schemas.microsoft.com/office/drawing/2014/main" id="{0AE6EA77-CEEC-4964-9F15-B18A66E92D61}"/>
                </a:ext>
              </a:extLst>
            </p:cNvPr>
            <p:cNvCxnSpPr>
              <a:cxnSpLocks/>
              <a:stCxn id="140" idx="1"/>
            </p:cNvCxnSpPr>
            <p:nvPr/>
          </p:nvCxnSpPr>
          <p:spPr>
            <a:xfrm flipV="1">
              <a:off x="5900160" y="1609726"/>
              <a:ext cx="105353" cy="84718"/>
            </a:xfrm>
            <a:prstGeom prst="straightConnector1">
              <a:avLst/>
            </a:prstGeom>
            <a:noFill/>
            <a:ln w="12700" cap="flat" cmpd="sng" algn="ctr">
              <a:solidFill>
                <a:srgbClr val="4472C4"/>
              </a:solidFill>
              <a:prstDash val="solid"/>
              <a:miter lim="800000"/>
              <a:headEnd type="none" w="med" len="med"/>
              <a:tailEnd type="arrow" w="med" len="med"/>
            </a:ln>
            <a:effectLst/>
          </p:spPr>
        </p:cxnSp>
        <p:cxnSp>
          <p:nvCxnSpPr>
            <p:cNvPr id="144" name="直線矢印コネクタ 143">
              <a:extLst>
                <a:ext uri="{FF2B5EF4-FFF2-40B4-BE49-F238E27FC236}">
                  <a16:creationId xmlns:a16="http://schemas.microsoft.com/office/drawing/2014/main" id="{08060FCC-8751-41D6-966B-C94A6A571958}"/>
                </a:ext>
              </a:extLst>
            </p:cNvPr>
            <p:cNvCxnSpPr>
              <a:cxnSpLocks/>
              <a:stCxn id="141" idx="7"/>
              <a:endCxn id="141" idx="6"/>
            </p:cNvCxnSpPr>
            <p:nvPr/>
          </p:nvCxnSpPr>
          <p:spPr>
            <a:xfrm>
              <a:off x="6789548" y="1638035"/>
              <a:ext cx="36245" cy="87504"/>
            </a:xfrm>
            <a:prstGeom prst="straightConnector1">
              <a:avLst/>
            </a:prstGeom>
            <a:noFill/>
            <a:ln w="12700" cap="flat" cmpd="sng" algn="ctr">
              <a:solidFill>
                <a:srgbClr val="4472C4"/>
              </a:solidFill>
              <a:prstDash val="solid"/>
              <a:miter lim="800000"/>
              <a:headEnd type="none" w="med" len="med"/>
              <a:tailEnd type="arrow" w="med" len="med"/>
            </a:ln>
            <a:effectLst/>
          </p:spPr>
        </p:cxnSp>
        <p:sp>
          <p:nvSpPr>
            <p:cNvPr id="145" name="テキスト ボックス 144">
              <a:extLst>
                <a:ext uri="{FF2B5EF4-FFF2-40B4-BE49-F238E27FC236}">
                  <a16:creationId xmlns:a16="http://schemas.microsoft.com/office/drawing/2014/main" id="{F93F740A-A9DF-4908-A9F2-DC5847F86548}"/>
                </a:ext>
              </a:extLst>
            </p:cNvPr>
            <p:cNvSpPr txBox="1"/>
            <p:nvPr/>
          </p:nvSpPr>
          <p:spPr>
            <a:xfrm>
              <a:off x="5912376" y="2091367"/>
              <a:ext cx="749992"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地球</a:t>
              </a:r>
            </a:p>
          </p:txBody>
        </p:sp>
        <p:sp>
          <p:nvSpPr>
            <p:cNvPr id="146" name="テキスト ボックス 145">
              <a:extLst>
                <a:ext uri="{FF2B5EF4-FFF2-40B4-BE49-F238E27FC236}">
                  <a16:creationId xmlns:a16="http://schemas.microsoft.com/office/drawing/2014/main" id="{CED0D2C3-FE1C-4FB1-B62F-7B9C696659D3}"/>
                </a:ext>
              </a:extLst>
            </p:cNvPr>
            <p:cNvSpPr txBox="1"/>
            <p:nvPr/>
          </p:nvSpPr>
          <p:spPr>
            <a:xfrm>
              <a:off x="6548058" y="1301949"/>
              <a:ext cx="679538" cy="307777"/>
            </a:xfrm>
            <a:prstGeom prst="rect">
              <a:avLst/>
            </a:prstGeom>
            <a:noFill/>
          </p:spPr>
          <p:txBody>
            <a:bodyPr wrap="square" rtlCol="0">
              <a:spAutoFit/>
            </a:bodyPr>
            <a:lstStyle/>
            <a:p>
              <a:pPr defTabSz="457200">
                <a:defRPr/>
              </a:pPr>
              <a:r>
                <a:rPr kumimoji="0" lang="ja-JP" altLang="en-US" sz="1400" kern="0" dirty="0">
                  <a:solidFill>
                    <a:prstClr val="black"/>
                  </a:solidFill>
                  <a:latin typeface="Georgia" panose="02040502050405020303"/>
                </a:rPr>
                <a:t>火星</a:t>
              </a:r>
            </a:p>
          </p:txBody>
        </p:sp>
        <p:sp>
          <p:nvSpPr>
            <p:cNvPr id="147" name="正方形/長方形 146">
              <a:extLst>
                <a:ext uri="{FF2B5EF4-FFF2-40B4-BE49-F238E27FC236}">
                  <a16:creationId xmlns:a16="http://schemas.microsoft.com/office/drawing/2014/main" id="{933A8414-5B4C-46D3-8ACB-8CD707E762AA}"/>
                </a:ext>
              </a:extLst>
            </p:cNvPr>
            <p:cNvSpPr/>
            <p:nvPr/>
          </p:nvSpPr>
          <p:spPr>
            <a:xfrm>
              <a:off x="6623411" y="2403790"/>
              <a:ext cx="902811" cy="307777"/>
            </a:xfrm>
            <a:prstGeom prst="rect">
              <a:avLst/>
            </a:prstGeom>
          </p:spPr>
          <p:txBody>
            <a:bodyPr wrap="none">
              <a:spAutoFit/>
            </a:bodyPr>
            <a:lstStyle/>
            <a:p>
              <a:pPr defTabSz="457200">
                <a:defRPr/>
              </a:pPr>
              <a:r>
                <a:rPr kumimoji="0" lang="ja-JP" altLang="en-US" sz="1400" kern="0" dirty="0">
                  <a:solidFill>
                    <a:prstClr val="black"/>
                  </a:solidFill>
                  <a:latin typeface="Georgia" panose="02040502050405020303"/>
                </a:rPr>
                <a:t>真円軌道</a:t>
              </a:r>
            </a:p>
          </p:txBody>
        </p:sp>
        <p:sp>
          <p:nvSpPr>
            <p:cNvPr id="148" name="正方形/長方形 147">
              <a:extLst>
                <a:ext uri="{FF2B5EF4-FFF2-40B4-BE49-F238E27FC236}">
                  <a16:creationId xmlns:a16="http://schemas.microsoft.com/office/drawing/2014/main" id="{D6740CA2-87E8-45A2-8E50-E6C208238619}"/>
                </a:ext>
              </a:extLst>
            </p:cNvPr>
            <p:cNvSpPr/>
            <p:nvPr/>
          </p:nvSpPr>
          <p:spPr>
            <a:xfrm>
              <a:off x="6748828" y="1746950"/>
              <a:ext cx="723275" cy="307777"/>
            </a:xfrm>
            <a:prstGeom prst="rect">
              <a:avLst/>
            </a:prstGeom>
          </p:spPr>
          <p:txBody>
            <a:bodyPr wrap="none">
              <a:spAutoFit/>
            </a:bodyPr>
            <a:lstStyle/>
            <a:p>
              <a:pPr defTabSz="457200">
                <a:defRPr/>
              </a:pPr>
              <a:r>
                <a:rPr kumimoji="0" lang="ja-JP" altLang="en-US" sz="1400" kern="0" dirty="0">
                  <a:solidFill>
                    <a:prstClr val="black"/>
                  </a:solidFill>
                  <a:latin typeface="Georgia" panose="02040502050405020303"/>
                </a:rPr>
                <a:t>周転円</a:t>
              </a:r>
            </a:p>
          </p:txBody>
        </p:sp>
      </p:grpSp>
      <p:sp>
        <p:nvSpPr>
          <p:cNvPr id="149" name="正方形/長方形 148"/>
          <p:cNvSpPr/>
          <p:nvPr/>
        </p:nvSpPr>
        <p:spPr bwMode="auto">
          <a:xfrm>
            <a:off x="149554" y="2834553"/>
            <a:ext cx="4755103" cy="771599"/>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150" name="右矢印 149"/>
          <p:cNvSpPr/>
          <p:nvPr/>
        </p:nvSpPr>
        <p:spPr bwMode="auto">
          <a:xfrm>
            <a:off x="1510629" y="6388179"/>
            <a:ext cx="290431"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151" name="右矢印 150"/>
          <p:cNvSpPr/>
          <p:nvPr/>
        </p:nvSpPr>
        <p:spPr bwMode="auto">
          <a:xfrm rot="5400000">
            <a:off x="2406632" y="4246663"/>
            <a:ext cx="239369"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153" name="右矢印 152"/>
          <p:cNvSpPr/>
          <p:nvPr/>
        </p:nvSpPr>
        <p:spPr bwMode="auto">
          <a:xfrm rot="5400000">
            <a:off x="2406632" y="5287737"/>
            <a:ext cx="239369"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sp>
        <p:nvSpPr>
          <p:cNvPr id="46" name="テキスト ボックス 45"/>
          <p:cNvSpPr txBox="1"/>
          <p:nvPr/>
        </p:nvSpPr>
        <p:spPr>
          <a:xfrm>
            <a:off x="6382421" y="4483077"/>
            <a:ext cx="351378" cy="276999"/>
          </a:xfrm>
          <a:prstGeom prst="rect">
            <a:avLst/>
          </a:prstGeom>
          <a:noFill/>
        </p:spPr>
        <p:txBody>
          <a:bodyPr wrap="none" rtlCol="0">
            <a:spAutoFit/>
          </a:bodyPr>
          <a:lstStyle/>
          <a:p>
            <a:r>
              <a:rPr kumimoji="1" lang="en-US" altLang="ja-JP" sz="1200" dirty="0"/>
              <a:t>*1</a:t>
            </a:r>
            <a:endParaRPr kumimoji="1" lang="ja-JP" altLang="en-US" sz="1200" dirty="0"/>
          </a:p>
        </p:txBody>
      </p:sp>
      <p:sp>
        <p:nvSpPr>
          <p:cNvPr id="47" name="テキスト ボックス 46"/>
          <p:cNvSpPr txBox="1"/>
          <p:nvPr/>
        </p:nvSpPr>
        <p:spPr>
          <a:xfrm>
            <a:off x="8719259" y="4476353"/>
            <a:ext cx="351378" cy="276999"/>
          </a:xfrm>
          <a:prstGeom prst="rect">
            <a:avLst/>
          </a:prstGeom>
          <a:noFill/>
        </p:spPr>
        <p:txBody>
          <a:bodyPr wrap="none" rtlCol="0">
            <a:spAutoFit/>
          </a:bodyPr>
          <a:lstStyle/>
          <a:p>
            <a:r>
              <a:rPr kumimoji="1" lang="en-US" altLang="ja-JP" sz="1200" dirty="0"/>
              <a:t>*2</a:t>
            </a:r>
            <a:endParaRPr kumimoji="1" lang="ja-JP" altLang="en-US" sz="1200" dirty="0"/>
          </a:p>
        </p:txBody>
      </p:sp>
    </p:spTree>
    <p:extLst>
      <p:ext uri="{BB962C8B-B14F-4D97-AF65-F5344CB8AC3E}">
        <p14:creationId xmlns:p14="http://schemas.microsoft.com/office/powerpoint/2010/main" val="153061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E1F3A9FB-6603-CD40-90C5-99131A90A555}"/>
              </a:ext>
            </a:extLst>
          </p:cNvPr>
          <p:cNvPicPr>
            <a:picLocks noChangeAspect="1"/>
          </p:cNvPicPr>
          <p:nvPr/>
        </p:nvPicPr>
        <p:blipFill rotWithShape="1">
          <a:blip r:embed="rId3"/>
          <a:srcRect l="3271"/>
          <a:stretch/>
        </p:blipFill>
        <p:spPr>
          <a:xfrm>
            <a:off x="4975670" y="113489"/>
            <a:ext cx="4050414" cy="381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正方形/長方形 14">
            <a:extLst>
              <a:ext uri="{FF2B5EF4-FFF2-40B4-BE49-F238E27FC236}">
                <a16:creationId xmlns:a16="http://schemas.microsoft.com/office/drawing/2014/main" id="{0C3CEB61-E4FA-244A-967B-CD5221997613}"/>
              </a:ext>
            </a:extLst>
          </p:cNvPr>
          <p:cNvSpPr/>
          <p:nvPr/>
        </p:nvSpPr>
        <p:spPr>
          <a:xfrm>
            <a:off x="5006334" y="153244"/>
            <a:ext cx="3993956" cy="3748336"/>
          </a:xfrm>
          <a:custGeom>
            <a:avLst/>
            <a:gdLst/>
            <a:ahLst/>
            <a:cxnLst/>
            <a:rect l="l" t="t" r="r" b="b"/>
            <a:pathLst>
              <a:path w="4392000" h="4121901">
                <a:moveTo>
                  <a:pt x="2230514" y="526763"/>
                </a:moveTo>
                <a:cubicBezTo>
                  <a:pt x="1147573" y="526763"/>
                  <a:pt x="269676" y="1136363"/>
                  <a:pt x="269676" y="1888343"/>
                </a:cubicBezTo>
                <a:cubicBezTo>
                  <a:pt x="269676" y="2640323"/>
                  <a:pt x="1147573" y="3249923"/>
                  <a:pt x="2230514" y="3249923"/>
                </a:cubicBezTo>
                <a:cubicBezTo>
                  <a:pt x="3313455" y="3249923"/>
                  <a:pt x="4191352" y="2640323"/>
                  <a:pt x="4191352" y="1888343"/>
                </a:cubicBezTo>
                <a:cubicBezTo>
                  <a:pt x="4191352" y="1136363"/>
                  <a:pt x="3313455" y="526763"/>
                  <a:pt x="2230514" y="526763"/>
                </a:cubicBezTo>
                <a:close/>
                <a:moveTo>
                  <a:pt x="0" y="0"/>
                </a:moveTo>
                <a:lnTo>
                  <a:pt x="4392000" y="0"/>
                </a:lnTo>
                <a:lnTo>
                  <a:pt x="4392000" y="4121901"/>
                </a:lnTo>
                <a:lnTo>
                  <a:pt x="0" y="4121901"/>
                </a:lnTo>
                <a:close/>
              </a:path>
            </a:pathLst>
          </a:custGeom>
          <a:solidFill>
            <a:srgbClr val="0000FF">
              <a:alpha val="2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Tahoma"/>
              <a:ea typeface="ＭＳ Ｐゴシック"/>
              <a:cs typeface="+mn-cs"/>
            </a:endParaRPr>
          </a:p>
        </p:txBody>
      </p:sp>
      <p:sp>
        <p:nvSpPr>
          <p:cNvPr id="35" name="楕円 7">
            <a:extLst>
              <a:ext uri="{FF2B5EF4-FFF2-40B4-BE49-F238E27FC236}">
                <a16:creationId xmlns:a16="http://schemas.microsoft.com/office/drawing/2014/main" id="{529BF06F-CED3-954A-89B4-E47565AA3892}"/>
              </a:ext>
            </a:extLst>
          </p:cNvPr>
          <p:cNvSpPr/>
          <p:nvPr/>
        </p:nvSpPr>
        <p:spPr>
          <a:xfrm>
            <a:off x="5239733" y="638923"/>
            <a:ext cx="3566257" cy="2476361"/>
          </a:xfrm>
          <a:prstGeom prst="ellipse">
            <a:avLst/>
          </a:prstGeom>
          <a:noFill/>
          <a:ln w="34925" cap="flat" cmpd="sng" algn="ctr">
            <a:solidFill>
              <a:srgbClr val="0000FF"/>
            </a:solidFill>
            <a:prstDash val="sysDot"/>
            <a:round/>
            <a:headEnd type="none" w="med" len="med"/>
            <a:tailEnd type="none" w="med" len="med"/>
          </a:ln>
          <a:effectLst/>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srgbClr val="ED7D31"/>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コンテンツ プレースホルダー 2"/>
          <p:cNvSpPr>
            <a:spLocks noGrp="1"/>
          </p:cNvSpPr>
          <p:nvPr>
            <p:ph idx="1"/>
          </p:nvPr>
        </p:nvSpPr>
        <p:spPr>
          <a:xfrm>
            <a:off x="121188" y="583120"/>
            <a:ext cx="2882404" cy="992625"/>
          </a:xfrm>
          <a:solidFill>
            <a:schemeClr val="bg1"/>
          </a:solidFill>
        </p:spPr>
        <p:txBody>
          <a:bodyPr>
            <a:noAutofit/>
          </a:bodyPr>
          <a:lstStyle/>
          <a:p>
            <a:pPr marL="0" indent="0">
              <a:buNone/>
            </a:pPr>
            <a:r>
              <a:rPr lang="en-US" altLang="ja-JP" sz="2000" dirty="0"/>
              <a:t>1854</a:t>
            </a:r>
            <a:r>
              <a:rPr lang="ja-JP" altLang="en-US" sz="2000" dirty="0"/>
              <a:t>年ロンドンにおいて</a:t>
            </a:r>
            <a:endParaRPr kumimoji="1" lang="en-US" altLang="ja-JP" sz="2000" dirty="0"/>
          </a:p>
          <a:p>
            <a:pPr marL="0" indent="0">
              <a:spcBef>
                <a:spcPts val="0"/>
              </a:spcBef>
              <a:buNone/>
            </a:pPr>
            <a:r>
              <a:rPr kumimoji="1" lang="ja-JP" altLang="en-US" sz="2000" dirty="0"/>
              <a:t>特定の井戸周辺にコレラ多発</a:t>
            </a:r>
          </a:p>
        </p:txBody>
      </p:sp>
      <p:pic>
        <p:nvPicPr>
          <p:cNvPr id="8" name="図 7"/>
          <p:cNvPicPr>
            <a:picLocks noChangeAspect="1"/>
          </p:cNvPicPr>
          <p:nvPr/>
        </p:nvPicPr>
        <p:blipFill rotWithShape="1">
          <a:blip r:embed="rId4"/>
          <a:srcRect b="8955"/>
          <a:stretch/>
        </p:blipFill>
        <p:spPr>
          <a:xfrm>
            <a:off x="3293075" y="611171"/>
            <a:ext cx="1539213" cy="2271988"/>
          </a:xfrm>
          <a:prstGeom prst="rect">
            <a:avLst/>
          </a:prstGeom>
        </p:spPr>
      </p:pic>
      <p:sp>
        <p:nvSpPr>
          <p:cNvPr id="17" name="タイトル 1">
            <a:extLst>
              <a:ext uri="{FF2B5EF4-FFF2-40B4-BE49-F238E27FC236}">
                <a16:creationId xmlns:a16="http://schemas.microsoft.com/office/drawing/2014/main" id="{521F2615-0B96-4AE8-92A7-5F41C29FD7EE}"/>
              </a:ext>
            </a:extLst>
          </p:cNvPr>
          <p:cNvSpPr>
            <a:spLocks noGrp="1"/>
          </p:cNvSpPr>
          <p:nvPr>
            <p:ph type="title"/>
          </p:nvPr>
        </p:nvSpPr>
        <p:spPr>
          <a:xfrm>
            <a:off x="33808" y="0"/>
            <a:ext cx="5028386" cy="611171"/>
          </a:xfrm>
        </p:spPr>
        <p:txBody>
          <a:bodyPr/>
          <a:lstStyle/>
          <a:p>
            <a:r>
              <a:rPr kumimoji="1" lang="ja-JP" altLang="en-US" sz="3600" dirty="0"/>
              <a:t>データ科学と</a:t>
            </a:r>
            <a:r>
              <a:rPr lang="ja-JP" altLang="en-US" sz="3600" dirty="0"/>
              <a:t>医療</a:t>
            </a:r>
            <a:r>
              <a:rPr kumimoji="1" lang="ja-JP" altLang="en-US" sz="3600" dirty="0"/>
              <a:t>・政策</a:t>
            </a:r>
          </a:p>
        </p:txBody>
      </p:sp>
      <p:sp>
        <p:nvSpPr>
          <p:cNvPr id="10" name="コンテンツ プレースホルダー 2"/>
          <p:cNvSpPr txBox="1">
            <a:spLocks/>
          </p:cNvSpPr>
          <p:nvPr/>
        </p:nvSpPr>
        <p:spPr bwMode="auto">
          <a:xfrm>
            <a:off x="121188" y="1630535"/>
            <a:ext cx="2925876" cy="14643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r>
              <a:rPr kumimoji="1" lang="ja-JP" altLang="en-US" sz="2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データ</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を集めることにより同一の区域でも、水道供給会社によってコレラ発生率に大きな違いがあることを発見</a:t>
            </a:r>
            <a:endParaRPr kumimoji="1" lang="en-US" altLang="ja-JP" sz="2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endPar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bwMode="auto">
          <a:xfrm>
            <a:off x="121188" y="1630534"/>
            <a:ext cx="2882404" cy="1464357"/>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9" name="テキスト ボックス 8"/>
          <p:cNvSpPr txBox="1"/>
          <p:nvPr/>
        </p:nvSpPr>
        <p:spPr>
          <a:xfrm>
            <a:off x="166289" y="3294229"/>
            <a:ext cx="322556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a:ea typeface="ＭＳ Ｐゴシック"/>
                <a:cs typeface="+mn-cs"/>
              </a:rPr>
              <a:t>コレラ対策</a:t>
            </a:r>
            <a:r>
              <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rPr>
              <a:t>という政策が進む</a:t>
            </a:r>
            <a:endParaRPr kumimoji="1" lang="ja-JP" altLang="en-US" sz="2000" b="0" i="0" u="none" strike="noStrike" kern="0" cap="none" spc="0" normalizeH="0" baseline="0" noProof="0" dirty="0">
              <a:ln>
                <a:noFill/>
              </a:ln>
              <a:solidFill>
                <a:srgbClr val="000000"/>
              </a:solidFill>
              <a:effectLst/>
              <a:uLnTx/>
              <a:uFillTx/>
              <a:latin typeface="ＭＳ Ｐゴシック"/>
              <a:ea typeface="ＭＳ Ｐゴシック"/>
              <a:cs typeface="+mn-cs"/>
            </a:endParaRPr>
          </a:p>
        </p:txBody>
      </p:sp>
      <p:sp>
        <p:nvSpPr>
          <p:cNvPr id="15" name="右矢印 14"/>
          <p:cNvSpPr/>
          <p:nvPr/>
        </p:nvSpPr>
        <p:spPr bwMode="auto">
          <a:xfrm rot="5400000">
            <a:off x="1301410" y="3094336"/>
            <a:ext cx="217613" cy="309623"/>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8" name="Rectangle 3"/>
          <p:cNvSpPr txBox="1">
            <a:spLocks noChangeArrowheads="1"/>
          </p:cNvSpPr>
          <p:nvPr/>
        </p:nvSpPr>
        <p:spPr bwMode="auto">
          <a:xfrm>
            <a:off x="5436296" y="5332154"/>
            <a:ext cx="3469709" cy="870116"/>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1" fontAlgn="base" latinLnBrk="0" hangingPunct="1">
              <a:lnSpc>
                <a:spcPct val="90000"/>
              </a:lnSpc>
              <a:spcBef>
                <a:spcPts val="0"/>
              </a:spcBef>
              <a:spcAft>
                <a:spcPct val="0"/>
              </a:spcAft>
              <a:buClr>
                <a:srgbClr val="3333CC"/>
              </a:buClr>
              <a:buSzPct val="60000"/>
              <a:buFont typeface="Wingdings" pitchFamily="2" charset="2"/>
              <a:buNone/>
              <a:tabLst/>
              <a:defRPr/>
            </a:pPr>
            <a:r>
              <a:rPr kumimoji="1" lang="ja-JP" altLang="en-US" sz="2400" b="0" i="0" u="none" strike="noStrike" kern="0" cap="none" spc="0" normalizeH="0" baseline="0" noProof="0" dirty="0">
                <a:ln>
                  <a:noFill/>
                </a:ln>
                <a:solidFill>
                  <a:srgbClr val="FF6600"/>
                </a:solidFill>
                <a:effectLst/>
                <a:uLnTx/>
                <a:uFillTx/>
                <a:latin typeface="Tahoma"/>
                <a:ea typeface="ＭＳ Ｐゴシック"/>
                <a:cs typeface="+mn-cs"/>
              </a:rPr>
              <a:t>数学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P</a:t>
            </a:r>
            <a:r>
              <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 P(</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a:t>
            </a:r>
            <a:r>
              <a:rPr kumimoji="1" lang="en-US" altLang="ja-JP" sz="2400" b="0" i="0" u="none" strike="noStrike" kern="1200" cap="none" spc="0" normalizeH="0" baseline="0" noProof="0" dirty="0">
                <a:ln>
                  <a:noFill/>
                </a:ln>
                <a:solidFill>
                  <a:srgbClr val="000000"/>
                </a:solidFill>
                <a:effectLst/>
                <a:uLnTx/>
                <a:uFillTx/>
                <a:latin typeface="Tahoma"/>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ahoma"/>
                <a:ea typeface="ＭＳ Ｐゴシック"/>
                <a:cs typeface="+mn-cs"/>
              </a:rPr>
              <a:t>　　　　　　　　　　　　     　　　　           　　　　　　　　　</a:t>
            </a:r>
            <a:endParaRPr kumimoji="1" lang="en-US" altLang="ja-JP" sz="2400" b="0" i="0" u="none" strike="noStrike" kern="1200" cap="none" spc="0" normalizeH="0" baseline="0" noProof="0" dirty="0">
              <a:ln>
                <a:noFill/>
              </a:ln>
              <a:solidFill>
                <a:srgbClr val="000000"/>
              </a:solidFill>
              <a:effectLst/>
              <a:uLnTx/>
              <a:uFillTx/>
              <a:latin typeface="Tahoma"/>
              <a:ea typeface="ＭＳ Ｐゴシック"/>
              <a:cs typeface="+mn-cs"/>
            </a:endParaRPr>
          </a:p>
          <a:p>
            <a:pPr marL="342900" marR="0" lvl="0" indent="-342900" algn="l" defTabSz="914400" rtl="0" eaLnBrk="1" fontAlgn="base" latinLnBrk="0" hangingPunct="1">
              <a:lnSpc>
                <a:spcPct val="90000"/>
              </a:lnSpc>
              <a:spcBef>
                <a:spcPts val="600"/>
              </a:spcBef>
              <a:spcAft>
                <a:spcPct val="0"/>
              </a:spcAft>
              <a:buClr>
                <a:srgbClr val="3333CC"/>
              </a:buClr>
              <a:buSzPct val="60000"/>
              <a:buFont typeface="Wingdings" pitchFamily="2" charset="2"/>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P(</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a:t>
            </a:r>
            <a:r>
              <a:rPr kumimoji="1" lang="en-US" altLang="ja-JP" sz="2400" b="0" i="0" u="none" strike="noStrike" kern="1200" cap="none" spc="0" normalizeH="0" baseline="0" noProof="0" dirty="0">
                <a:ln>
                  <a:noFill/>
                </a:ln>
                <a:solidFill>
                  <a:srgbClr val="000000"/>
                </a:solidFill>
                <a:effectLst/>
                <a:uLnTx/>
                <a:uFillTx/>
                <a:latin typeface="Tahoma"/>
                <a:ea typeface="ＭＳ Ｐゴシック"/>
                <a:cs typeface="+mn-cs"/>
              </a:rPr>
              <a:t> </a:t>
            </a:r>
          </a:p>
        </p:txBody>
      </p:sp>
      <p:sp>
        <p:nvSpPr>
          <p:cNvPr id="19" name="Line 14"/>
          <p:cNvSpPr>
            <a:spLocks noChangeShapeType="1"/>
          </p:cNvSpPr>
          <p:nvPr/>
        </p:nvSpPr>
        <p:spPr bwMode="auto">
          <a:xfrm>
            <a:off x="7254515" y="5768062"/>
            <a:ext cx="1403272"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ahoma"/>
              <a:ea typeface="ＭＳ Ｐゴシック"/>
              <a:cs typeface="+mn-cs"/>
            </a:endParaRPr>
          </a:p>
        </p:txBody>
      </p:sp>
      <p:sp>
        <p:nvSpPr>
          <p:cNvPr id="20" name="コンテンツ プレースホルダー 2"/>
          <p:cNvSpPr txBox="1">
            <a:spLocks/>
          </p:cNvSpPr>
          <p:nvPr/>
        </p:nvSpPr>
        <p:spPr bwMode="auto">
          <a:xfrm>
            <a:off x="5681690" y="4127764"/>
            <a:ext cx="3078308" cy="10968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r>
              <a:rPr kumimoji="1" lang="ja-JP" altLang="en-US" sz="2000" b="0" i="0" u="none" strike="noStrike" kern="0" cap="none" spc="0" normalizeH="0" baseline="0" noProof="0" dirty="0">
                <a:ln>
                  <a:noFill/>
                </a:ln>
                <a:solidFill>
                  <a:srgbClr val="000000"/>
                </a:solidFill>
                <a:effectLst/>
                <a:uLnTx/>
                <a:uFillTx/>
                <a:latin typeface="Tahoma"/>
                <a:ea typeface="ＭＳ Ｐゴシック"/>
                <a:cs typeface="+mn-cs"/>
              </a:rPr>
              <a:t>検査結果が陰性でも感染している確率は，全体の感染率と感度から計算される</a:t>
            </a:r>
          </a:p>
        </p:txBody>
      </p:sp>
      <p:sp>
        <p:nvSpPr>
          <p:cNvPr id="21" name="Text Box 7"/>
          <p:cNvSpPr txBox="1">
            <a:spLocks noChangeArrowheads="1"/>
          </p:cNvSpPr>
          <p:nvPr/>
        </p:nvSpPr>
        <p:spPr bwMode="auto">
          <a:xfrm>
            <a:off x="6155541" y="5522881"/>
            <a:ext cx="1124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P</a:t>
            </a:r>
            <a:r>
              <a:rPr kumimoji="1" lang="en-US" altLang="ja-JP" sz="2400" b="0" i="1"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p>
        </p:txBody>
      </p:sp>
      <p:sp>
        <p:nvSpPr>
          <p:cNvPr id="24" name="正方形/長方形 23">
            <a:extLst>
              <a:ext uri="{FF2B5EF4-FFF2-40B4-BE49-F238E27FC236}">
                <a16:creationId xmlns:a16="http://schemas.microsoft.com/office/drawing/2014/main" id="{3CA52834-B241-422E-A58D-97BDA5740F30}"/>
              </a:ext>
            </a:extLst>
          </p:cNvPr>
          <p:cNvSpPr/>
          <p:nvPr/>
        </p:nvSpPr>
        <p:spPr>
          <a:xfrm>
            <a:off x="3415276" y="2878731"/>
            <a:ext cx="1354864" cy="523220"/>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ahoma"/>
                <a:ea typeface="ＭＳ Ｐゴシック"/>
                <a:cs typeface="+mn-cs"/>
              </a:rPr>
              <a:t>John</a:t>
            </a:r>
            <a:r>
              <a:rPr kumimoji="1" lang="ja-JP" altLang="en-US" sz="1400" b="0" i="0" u="none" strike="noStrike" kern="1200" cap="none" spc="0" normalizeH="0" baseline="0" noProof="0" dirty="0">
                <a:ln>
                  <a:noFill/>
                </a:ln>
                <a:solidFill>
                  <a:srgbClr val="000000"/>
                </a:solidFill>
                <a:effectLst/>
                <a:uLnTx/>
                <a:uFillTx/>
                <a:latin typeface="Tahoma"/>
                <a:ea typeface="ＭＳ Ｐゴシック"/>
                <a:cs typeface="+mn-cs"/>
              </a:rPr>
              <a:t> </a:t>
            </a:r>
            <a:r>
              <a:rPr kumimoji="1" lang="en-US" altLang="ja-JP" sz="1400" b="0" i="0" u="none" strike="noStrike" kern="1200" cap="none" spc="0" normalizeH="0" baseline="0" noProof="0" dirty="0">
                <a:ln>
                  <a:noFill/>
                </a:ln>
                <a:solidFill>
                  <a:srgbClr val="000000"/>
                </a:solidFill>
                <a:effectLst/>
                <a:uLnTx/>
                <a:uFillTx/>
                <a:latin typeface="Tahoma"/>
                <a:ea typeface="ＭＳ Ｐゴシック"/>
                <a:cs typeface="+mn-cs"/>
              </a:rPr>
              <a:t>Snow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ahoma"/>
                <a:ea typeface="ＭＳ Ｐゴシック"/>
                <a:cs typeface="+mn-cs"/>
              </a:rPr>
              <a:t>(1813-1858)*6</a:t>
            </a:r>
            <a:endParaRPr kumimoji="0" lang="ja-JP" altLang="en-US" sz="1400" b="0" i="0" u="none" strike="noStrike" kern="1200" cap="none" spc="0" normalizeH="0" baseline="0" noProof="0" dirty="0">
              <a:ln>
                <a:noFill/>
              </a:ln>
              <a:solidFill>
                <a:prstClr val="black"/>
              </a:solidFill>
              <a:effectLst/>
              <a:uLnTx/>
              <a:uFillTx/>
              <a:latin typeface="Tahoma"/>
              <a:ea typeface="ＭＳ Ｐゴシック"/>
              <a:cs typeface="+mn-cs"/>
            </a:endParaRPr>
          </a:p>
        </p:txBody>
      </p:sp>
      <p:sp>
        <p:nvSpPr>
          <p:cNvPr id="13" name="テキスト ボックス 12"/>
          <p:cNvSpPr txBox="1"/>
          <p:nvPr/>
        </p:nvSpPr>
        <p:spPr>
          <a:xfrm>
            <a:off x="8566593" y="3955371"/>
            <a:ext cx="5757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ahoma"/>
                <a:ea typeface="ＭＳ Ｐゴシック"/>
                <a:cs typeface="+mn-cs"/>
              </a:rPr>
              <a:t>*7*8</a:t>
            </a:r>
            <a:endParaRPr kumimoji="1" lang="ja-JP" altLang="en-US" sz="1400" b="0" i="0" u="none" strike="noStrike" kern="1200" cap="none" spc="0" normalizeH="0" baseline="0" noProof="0" dirty="0">
              <a:ln>
                <a:noFill/>
              </a:ln>
              <a:solidFill>
                <a:srgbClr val="000000"/>
              </a:solidFill>
              <a:effectLst/>
              <a:uLnTx/>
              <a:uFillTx/>
              <a:latin typeface="Tahoma"/>
              <a:ea typeface="ＭＳ Ｐゴシック"/>
              <a:cs typeface="+mn-cs"/>
            </a:endParaRPr>
          </a:p>
        </p:txBody>
      </p:sp>
      <p:grpSp>
        <p:nvGrpSpPr>
          <p:cNvPr id="22" name="グループ化 21">
            <a:extLst>
              <a:ext uri="{FF2B5EF4-FFF2-40B4-BE49-F238E27FC236}">
                <a16:creationId xmlns:a16="http://schemas.microsoft.com/office/drawing/2014/main" id="{8AF6557D-5AF7-1243-94CF-42FF55EC277B}"/>
              </a:ext>
            </a:extLst>
          </p:cNvPr>
          <p:cNvGrpSpPr/>
          <p:nvPr/>
        </p:nvGrpSpPr>
        <p:grpSpPr>
          <a:xfrm>
            <a:off x="7800390" y="526723"/>
            <a:ext cx="1443634" cy="2855745"/>
            <a:chOff x="6012160" y="822324"/>
            <a:chExt cx="2088232" cy="4130867"/>
          </a:xfrm>
        </p:grpSpPr>
        <p:pic>
          <p:nvPicPr>
            <p:cNvPr id="23" name="図 22">
              <a:extLst>
                <a:ext uri="{FF2B5EF4-FFF2-40B4-BE49-F238E27FC236}">
                  <a16:creationId xmlns:a16="http://schemas.microsoft.com/office/drawing/2014/main" id="{70CE0BE1-D359-914E-B94E-A13DE1D4784F}"/>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6012160" y="822324"/>
              <a:ext cx="1800200" cy="4130867"/>
            </a:xfrm>
            <a:prstGeom prst="rect">
              <a:avLst/>
            </a:prstGeom>
          </p:spPr>
        </p:pic>
        <p:sp>
          <p:nvSpPr>
            <p:cNvPr id="25" name="円/楕円 24">
              <a:extLst>
                <a:ext uri="{FF2B5EF4-FFF2-40B4-BE49-F238E27FC236}">
                  <a16:creationId xmlns:a16="http://schemas.microsoft.com/office/drawing/2014/main" id="{F30B06D5-D1DA-C146-83A1-2BF75771393F}"/>
                </a:ext>
              </a:extLst>
            </p:cNvPr>
            <p:cNvSpPr/>
            <p:nvPr/>
          </p:nvSpPr>
          <p:spPr>
            <a:xfrm>
              <a:off x="6588224" y="4393001"/>
              <a:ext cx="1512168" cy="419348"/>
            </a:xfrm>
            <a:prstGeom prst="ellipse">
              <a:avLst/>
            </a:prstGeom>
            <a:solidFill>
              <a:schemeClr val="tx1">
                <a:lumMod val="50000"/>
                <a:lumOff val="50000"/>
                <a:alpha val="10000"/>
              </a:schemeClr>
            </a:solidFill>
            <a:ln w="28575">
              <a:noFill/>
            </a:ln>
            <a:effectLst>
              <a:glow>
                <a:schemeClr val="tx1">
                  <a:lumMod val="95000"/>
                  <a:lumOff val="5000"/>
                  <a:alpha val="0"/>
                </a:scheme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Tahoma"/>
                <a:ea typeface="ＭＳ Ｐゴシック"/>
                <a:cs typeface="+mn-cs"/>
              </a:endParaRPr>
            </a:p>
          </p:txBody>
        </p:sp>
      </p:grpSp>
      <p:pic>
        <p:nvPicPr>
          <p:cNvPr id="26" name="図 25"/>
          <p:cNvPicPr>
            <a:picLocks noChangeAspect="1"/>
          </p:cNvPicPr>
          <p:nvPr/>
        </p:nvPicPr>
        <p:blipFill rotWithShape="1">
          <a:blip r:embed="rId6"/>
          <a:srcRect l="8170" r="9924" b="5690"/>
          <a:stretch/>
        </p:blipFill>
        <p:spPr>
          <a:xfrm>
            <a:off x="445522" y="3718607"/>
            <a:ext cx="4185461" cy="3012055"/>
          </a:xfrm>
          <a:prstGeom prst="rect">
            <a:avLst/>
          </a:prstGeom>
        </p:spPr>
      </p:pic>
    </p:spTree>
    <p:extLst>
      <p:ext uri="{BB962C8B-B14F-4D97-AF65-F5344CB8AC3E}">
        <p14:creationId xmlns:p14="http://schemas.microsoft.com/office/powerpoint/2010/main" val="174723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F5524FA-FAB9-2A46-B204-C0B937F28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188" y="5078252"/>
            <a:ext cx="1680162" cy="1680162"/>
          </a:xfrm>
          <a:prstGeom prst="rect">
            <a:avLst/>
          </a:prstGeom>
        </p:spPr>
      </p:pic>
      <p:sp>
        <p:nvSpPr>
          <p:cNvPr id="7" name="コンテンツ プレースホルダー 6"/>
          <p:cNvSpPr>
            <a:spLocks noGrp="1"/>
          </p:cNvSpPr>
          <p:nvPr>
            <p:ph idx="1"/>
          </p:nvPr>
        </p:nvSpPr>
        <p:spPr>
          <a:xfrm>
            <a:off x="297968" y="713525"/>
            <a:ext cx="8846030" cy="2846980"/>
          </a:xfrm>
        </p:spPr>
        <p:txBody>
          <a:bodyPr/>
          <a:lstStyle/>
          <a:p>
            <a:r>
              <a:rPr lang="ja-JP" altLang="en-US" sz="2800" dirty="0">
                <a:solidFill>
                  <a:srgbClr val="FF0000"/>
                </a:solidFill>
              </a:rPr>
              <a:t>現代の「読み・書き・算盤」</a:t>
            </a:r>
            <a:endParaRPr lang="en-US" altLang="ja-JP" sz="2800" dirty="0"/>
          </a:p>
          <a:p>
            <a:pPr marL="0" indent="0">
              <a:buNone/>
            </a:pPr>
            <a:r>
              <a:rPr lang="en-US" altLang="ja-JP" sz="2800" dirty="0"/>
              <a:t>	</a:t>
            </a:r>
            <a:r>
              <a:rPr lang="ja-JP" altLang="en-US" sz="2800" dirty="0"/>
              <a:t>誰でも将来必要となるときが来ます．</a:t>
            </a:r>
            <a:endParaRPr lang="en-US" altLang="ja-JP" sz="2800" dirty="0"/>
          </a:p>
          <a:p>
            <a:r>
              <a:rPr lang="ja-JP" altLang="en-US" sz="2800" dirty="0">
                <a:solidFill>
                  <a:srgbClr val="0070C0"/>
                </a:solidFill>
              </a:rPr>
              <a:t>各学部・学科の履修方針に従って</a:t>
            </a:r>
            <a:r>
              <a:rPr lang="ja-JP" altLang="en-US" sz="2800" dirty="0"/>
              <a:t>情報学・統計学・数学</a:t>
            </a:r>
            <a:r>
              <a:rPr lang="en-US" altLang="ja-JP" sz="2800" dirty="0"/>
              <a:t>(</a:t>
            </a:r>
            <a:r>
              <a:rPr lang="ja-JP" altLang="en-US" sz="2800" dirty="0"/>
              <a:t>数理科学</a:t>
            </a:r>
            <a:r>
              <a:rPr lang="en-US" altLang="ja-JP" sz="2800" dirty="0"/>
              <a:t>)</a:t>
            </a:r>
            <a:r>
              <a:rPr lang="ja-JP" altLang="en-US" sz="2800" dirty="0"/>
              <a:t>をバランスよく学んでください</a:t>
            </a:r>
            <a:r>
              <a:rPr lang="en-US" altLang="ja-JP" sz="2800" dirty="0"/>
              <a:t>.</a:t>
            </a:r>
          </a:p>
          <a:p>
            <a:pPr lvl="1"/>
            <a:r>
              <a:rPr lang="ja-JP" altLang="en-US" sz="2400" dirty="0"/>
              <a:t>全学共通教育で学習しなければならない内容は，学部・学科によって異なります．</a:t>
            </a:r>
            <a:endParaRPr lang="en-US" altLang="ja-JP" sz="2400" dirty="0"/>
          </a:p>
          <a:p>
            <a:pPr marL="0" indent="0">
              <a:buNone/>
            </a:pPr>
            <a:endParaRPr kumimoji="1" lang="ja-JP" altLang="en-US" sz="2800" dirty="0"/>
          </a:p>
        </p:txBody>
      </p:sp>
      <p:sp>
        <p:nvSpPr>
          <p:cNvPr id="2" name="タイトル 1"/>
          <p:cNvSpPr>
            <a:spLocks noGrp="1"/>
          </p:cNvSpPr>
          <p:nvPr>
            <p:ph type="title"/>
          </p:nvPr>
        </p:nvSpPr>
        <p:spPr>
          <a:xfrm>
            <a:off x="180754" y="24662"/>
            <a:ext cx="9143999" cy="762000"/>
          </a:xfrm>
        </p:spPr>
        <p:txBody>
          <a:bodyPr/>
          <a:lstStyle/>
          <a:p>
            <a:pPr algn="ctr" eaLnBrk="1" hangingPunct="1">
              <a:lnSpc>
                <a:spcPct val="80000"/>
              </a:lnSpc>
            </a:pPr>
            <a:r>
              <a:rPr lang="ja-JP" altLang="en-US" sz="4400" dirty="0"/>
              <a:t>データ科学の学び方</a:t>
            </a:r>
          </a:p>
        </p:txBody>
      </p:sp>
      <p:sp>
        <p:nvSpPr>
          <p:cNvPr id="6" name="右矢印 5"/>
          <p:cNvSpPr/>
          <p:nvPr/>
        </p:nvSpPr>
        <p:spPr bwMode="auto">
          <a:xfrm>
            <a:off x="717695" y="1388220"/>
            <a:ext cx="478465" cy="393404"/>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ahoma" pitchFamily="34" charset="0"/>
              <a:ea typeface="ＭＳ Ｐゴシック" pitchFamily="50" charset="-128"/>
              <a:cs typeface="+mn-cs"/>
            </a:endParaRPr>
          </a:p>
        </p:txBody>
      </p:sp>
      <p:sp>
        <p:nvSpPr>
          <p:cNvPr id="10" name="コンテンツ プレースホルダー 6"/>
          <p:cNvSpPr txBox="1">
            <a:spLocks/>
          </p:cNvSpPr>
          <p:nvPr/>
        </p:nvSpPr>
        <p:spPr bwMode="auto">
          <a:xfrm>
            <a:off x="297968" y="3560505"/>
            <a:ext cx="8586382" cy="161691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r>
              <a:rPr kumimoji="1" lang="ja-JP" altLang="en-US" sz="2800" b="0" i="0" u="none" strike="noStrike" kern="0" cap="none" spc="0" normalizeH="0" baseline="0" noProof="0" dirty="0">
                <a:ln>
                  <a:noFill/>
                </a:ln>
                <a:solidFill>
                  <a:srgbClr val="0070C0"/>
                </a:solidFill>
                <a:effectLst/>
                <a:uLnTx/>
                <a:uFillTx/>
                <a:latin typeface="Tahoma"/>
                <a:ea typeface="ＭＳ Ｐゴシック"/>
                <a:cs typeface="+mn-cs"/>
              </a:rPr>
              <a:t>全学共通教育での統計学関連科目についての詳細は</a:t>
            </a:r>
            <a:endParaRPr kumimoji="1" lang="en-US" altLang="ja-JP" sz="2800" b="0" i="0" u="none" strike="noStrike" kern="0" cap="none" spc="0" normalizeH="0" baseline="0" noProof="0" dirty="0">
              <a:ln>
                <a:noFill/>
              </a:ln>
              <a:solidFill>
                <a:srgbClr val="0070C0"/>
              </a:solidFill>
              <a:effectLst/>
              <a:uLnTx/>
              <a:uFillTx/>
              <a:latin typeface="Tahoma"/>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n"/>
              <a:tabLst/>
              <a:defRPr/>
            </a:pPr>
            <a:r>
              <a:rPr kumimoji="1" lang="ja-JP" altLang="en-US" sz="2800" b="0" i="0" u="none" strike="noStrike" kern="0" cap="none" spc="0" normalizeH="0" baseline="0" noProof="0" dirty="0">
                <a:ln>
                  <a:noFill/>
                </a:ln>
                <a:solidFill>
                  <a:srgbClr val="000000"/>
                </a:solidFill>
                <a:effectLst/>
                <a:uLnTx/>
                <a:uFillTx/>
                <a:latin typeface="Tahoma"/>
                <a:ea typeface="ＭＳ Ｐゴシック"/>
                <a:cs typeface="+mn-cs"/>
              </a:rPr>
              <a:t>データ科学イノベーション教育センターが提供する科目一覧をご覧ください</a:t>
            </a:r>
            <a:r>
              <a:rPr kumimoji="1" lang="en-US" altLang="ja-JP" sz="2800" b="0" i="0" u="none" strike="noStrike" kern="0" cap="none" spc="0" normalizeH="0" baseline="0" noProof="0" dirty="0">
                <a:ln>
                  <a:noFill/>
                </a:ln>
                <a:solidFill>
                  <a:srgbClr val="000000"/>
                </a:solidFill>
                <a:effectLst/>
                <a:uLnTx/>
                <a:uFillTx/>
                <a:latin typeface="Tahoma"/>
                <a:ea typeface="ＭＳ Ｐゴシック"/>
                <a:cs typeface="+mn-cs"/>
              </a:rPr>
              <a:t>.</a:t>
            </a:r>
          </a:p>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endParaRPr kumimoji="1" lang="ja-JP" altLang="en-US" sz="3200" b="0" i="0" u="none" strike="noStrike" kern="0" cap="none" spc="0" normalizeH="0" baseline="0" noProof="0" dirty="0">
              <a:ln>
                <a:noFill/>
              </a:ln>
              <a:solidFill>
                <a:srgbClr val="000000"/>
              </a:solidFill>
              <a:effectLst/>
              <a:uLnTx/>
              <a:uFillTx/>
              <a:latin typeface="Tahoma"/>
              <a:ea typeface="ＭＳ Ｐゴシック"/>
              <a:cs typeface="+mn-cs"/>
            </a:endParaRPr>
          </a:p>
        </p:txBody>
      </p:sp>
      <p:sp>
        <p:nvSpPr>
          <p:cNvPr id="11" name="コンテンツ プレースホルダー 2"/>
          <p:cNvSpPr txBox="1">
            <a:spLocks/>
          </p:cNvSpPr>
          <p:nvPr/>
        </p:nvSpPr>
        <p:spPr bwMode="auto">
          <a:xfrm>
            <a:off x="628066" y="5780567"/>
            <a:ext cx="6421951" cy="57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3333CC"/>
              </a:buClr>
              <a:buSzPct val="60000"/>
              <a:buFont typeface="Wingdings" pitchFamily="2" charset="2"/>
              <a:buNone/>
              <a:tabLst/>
              <a:defRPr/>
            </a:pPr>
            <a:r>
              <a:rPr kumimoji="1" lang="en-US" altLang="ja-JP" sz="3000" b="0" i="0" u="none" strike="noStrike" kern="0" cap="none" spc="0" normalizeH="0" baseline="0" noProof="0" dirty="0">
                <a:ln>
                  <a:noFill/>
                </a:ln>
                <a:solidFill>
                  <a:srgbClr val="FF0000"/>
                </a:solidFill>
                <a:effectLst/>
                <a:uLnTx/>
                <a:uFillTx/>
                <a:latin typeface="Tahoma"/>
                <a:ea typeface="ＭＳ Ｐゴシック"/>
                <a:cs typeface="+mn-cs"/>
              </a:rPr>
              <a:t>https://ds.k.kyoto-u.ac.jp/guidance/</a:t>
            </a:r>
            <a:endParaRPr kumimoji="1" lang="ja-JP" altLang="en-US" sz="3000" b="0" i="0" u="none" strike="noStrike" kern="0" cap="none" spc="0" normalizeH="0" baseline="0" noProof="0" dirty="0">
              <a:ln>
                <a:noFill/>
              </a:ln>
              <a:solidFill>
                <a:srgbClr val="FF0000"/>
              </a:solidFill>
              <a:effectLst/>
              <a:uLnTx/>
              <a:uFillTx/>
              <a:latin typeface="Tahoma"/>
              <a:ea typeface="ＭＳ Ｐゴシック"/>
              <a:cs typeface="+mn-cs"/>
            </a:endParaRPr>
          </a:p>
        </p:txBody>
      </p:sp>
      <p:sp>
        <p:nvSpPr>
          <p:cNvPr id="12" name="テキスト ボックス 11">
            <a:extLst>
              <a:ext uri="{FF2B5EF4-FFF2-40B4-BE49-F238E27FC236}">
                <a16:creationId xmlns:a16="http://schemas.microsoft.com/office/drawing/2014/main" id="{8B212D67-E842-624F-ABB6-D6F3596EE688}"/>
              </a:ext>
            </a:extLst>
          </p:cNvPr>
          <p:cNvSpPr txBox="1"/>
          <p:nvPr/>
        </p:nvSpPr>
        <p:spPr>
          <a:xfrm>
            <a:off x="628067" y="5345603"/>
            <a:ext cx="64219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ahoma"/>
                <a:ea typeface="ＭＳ Ｐゴシック"/>
                <a:cs typeface="+mn-cs"/>
              </a:rPr>
              <a:t>データサイエンスを学ぶためのガイダンス</a:t>
            </a:r>
          </a:p>
        </p:txBody>
      </p:sp>
    </p:spTree>
    <p:extLst>
      <p:ext uri="{BB962C8B-B14F-4D97-AF65-F5344CB8AC3E}">
        <p14:creationId xmlns:p14="http://schemas.microsoft.com/office/powerpoint/2010/main" val="3601757038"/>
      </p:ext>
    </p:extLst>
  </p:cSld>
  <p:clrMapOvr>
    <a:masterClrMapping/>
  </p:clrMapOvr>
</p:sld>
</file>

<file path=ppt/theme/theme1.xml><?xml version="1.0" encoding="utf-8"?>
<a:theme xmlns:a="http://schemas.openxmlformats.org/drawingml/2006/main" name="1_Office テーマ">
  <a:themeElements>
    <a:clrScheme name="統計入門">
      <a:dk1>
        <a:srgbClr val="000000"/>
      </a:dk1>
      <a:lt1>
        <a:sysClr val="window" lastClr="FFFFFF"/>
      </a:lt1>
      <a:dk2>
        <a:srgbClr val="34495E"/>
      </a:dk2>
      <a:lt2>
        <a:srgbClr val="ECF0F1"/>
      </a:lt2>
      <a:accent1>
        <a:srgbClr val="E74C3C"/>
      </a:accent1>
      <a:accent2>
        <a:srgbClr val="E67E22"/>
      </a:accent2>
      <a:accent3>
        <a:srgbClr val="F1C45F"/>
      </a:accent3>
      <a:accent4>
        <a:srgbClr val="7030A0"/>
      </a:accent4>
      <a:accent5>
        <a:srgbClr val="1C74BD"/>
      </a:accent5>
      <a:accent6>
        <a:srgbClr val="2ECC71"/>
      </a:accent6>
      <a:hlink>
        <a:srgbClr val="1CBC9C"/>
      </a:hlink>
      <a:folHlink>
        <a:srgbClr val="95A5A6"/>
      </a:folHlink>
    </a:clrScheme>
    <a:fontScheme name="音声メディア (Noto Sans)">
      <a:majorFont>
        <a:latin typeface="Noto Sans CJK JP Bold"/>
        <a:ea typeface="Noto Sans CJK JP Bold"/>
        <a:cs typeface=""/>
      </a:majorFont>
      <a:minorFont>
        <a:latin typeface="Noto Sans CJK JP Medium"/>
        <a:ea typeface="Noto Sans CJK JP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5"/>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5123</TotalTime>
  <Words>2161</Words>
  <Application>Microsoft Office PowerPoint</Application>
  <PresentationFormat>画面に合わせる (4:3)</PresentationFormat>
  <Paragraphs>194</Paragraphs>
  <Slides>11</Slides>
  <Notes>10</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11</vt:i4>
      </vt:variant>
    </vt:vector>
  </HeadingPairs>
  <TitlesOfParts>
    <vt:vector size="26" baseType="lpstr">
      <vt:lpstr>HGP創英角ｺﾞｼｯｸUB</vt:lpstr>
      <vt:lpstr>HG丸ｺﾞｼｯｸM-PRO</vt:lpstr>
      <vt:lpstr>ＭＳ Ｐゴシック</vt:lpstr>
      <vt:lpstr>Noto Sans CJK JP Bold</vt:lpstr>
      <vt:lpstr>Noto Sans CJK JP Medium</vt:lpstr>
      <vt:lpstr>游ゴシック</vt:lpstr>
      <vt:lpstr>Arial</vt:lpstr>
      <vt:lpstr>Calibri</vt:lpstr>
      <vt:lpstr>Georgia</vt:lpstr>
      <vt:lpstr>Tahoma</vt:lpstr>
      <vt:lpstr>Times New Roman</vt:lpstr>
      <vt:lpstr>Wingdings</vt:lpstr>
      <vt:lpstr>1_Office テーマ</vt:lpstr>
      <vt:lpstr>1_Blends</vt:lpstr>
      <vt:lpstr>Blends</vt:lpstr>
      <vt:lpstr>全学共通教育  ビッグデータの時代 データ科学を学ぼう</vt:lpstr>
      <vt:lpstr>お手元に届いていると思います</vt:lpstr>
      <vt:lpstr>内閣府・文部科学省はデータ科学(データサイエンス)の 教育強化を進めています</vt:lpstr>
      <vt:lpstr>データ科学(データサイエンス)って何?</vt:lpstr>
      <vt:lpstr>統計学は数学の一部ではありません</vt:lpstr>
      <vt:lpstr>データ科学と人工知能(AI)</vt:lpstr>
      <vt:lpstr>データと物理法則</vt:lpstr>
      <vt:lpstr>データ科学と医療・政策</vt:lpstr>
      <vt:lpstr>データ科学の学び方</vt:lpstr>
      <vt:lpstr>データ科学分野・情報群科目の例</vt:lpstr>
      <vt:lpstr>図版等出典（最終確認日：2020年3月25日）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京都大学 データ科学イノベーション教育研究センター構想</dc:title>
  <dc:creator>A</dc:creator>
  <cp:lastModifiedBy>sekido</cp:lastModifiedBy>
  <cp:revision>755</cp:revision>
  <cp:lastPrinted>2020-03-23T13:44:18Z</cp:lastPrinted>
  <dcterms:created xsi:type="dcterms:W3CDTF">2017-02-26T10:30:55Z</dcterms:created>
  <dcterms:modified xsi:type="dcterms:W3CDTF">2021-03-30T04:05:08Z</dcterms:modified>
</cp:coreProperties>
</file>